
<file path=[Content_Types].xml><?xml version="1.0" encoding="utf-8"?>
<Types xmlns="http://schemas.openxmlformats.org/package/2006/content-types">
  <Default Extension="jpeg" ContentType="image/jpeg"/>
  <Default Extension="emf" ContentType="image/x-emf"/>
  <Override PartName="/ppt/slideLayouts/slideLayout6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3625" cy="3027521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7C7C7C"/>
    <a:srgbClr val="716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>
    <p:restoredLeft sz="15620"/>
    <p:restoredTop sz="95827" autoAdjust="0"/>
  </p:normalViewPr>
  <p:slideViewPr>
    <p:cSldViewPr>
      <p:cViewPr>
        <p:scale>
          <a:sx n="50" d="100"/>
          <a:sy n="50" d="100"/>
        </p:scale>
        <p:origin x="-1464" y="-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fld id="{D7AF6927-DBBA-144E-823A-3741902DF0C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2CE61F-0F20-9043-9D35-38AAF7AF6E8A}" type="slidenum">
              <a:rPr lang="en-GB"/>
              <a:pPr/>
              <a:t>1</a:t>
            </a:fld>
            <a:endParaRPr lang="en-GB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363788" y="812800"/>
            <a:ext cx="28305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375" y="9404350"/>
            <a:ext cx="18176875" cy="64897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338" y="17156113"/>
            <a:ext cx="14968537" cy="77374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33967A-9B07-9141-BA23-15A3C87A1E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6ED0B1-8819-F643-A51B-B983CDFAB2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1938" y="1206500"/>
            <a:ext cx="4810125" cy="258587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388" y="1206500"/>
            <a:ext cx="14281150" cy="258587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BBA5FB-41F0-BF4A-8205-9F2F2D9252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8" y="1206500"/>
            <a:ext cx="19243675" cy="505301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8388" y="7085013"/>
            <a:ext cx="9545637" cy="199802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766425" y="7085013"/>
            <a:ext cx="9545638" cy="99139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766425" y="17151350"/>
            <a:ext cx="9545638" cy="99139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1068388" y="27581225"/>
            <a:ext cx="4979987" cy="20859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7313613" y="27581225"/>
            <a:ext cx="6777037" cy="20859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15332075" y="27581225"/>
            <a:ext cx="4979988" cy="2085975"/>
          </a:xfrm>
        </p:spPr>
        <p:txBody>
          <a:bodyPr/>
          <a:lstStyle>
            <a:lvl1pPr>
              <a:defRPr smtClean="0"/>
            </a:lvl1pPr>
          </a:lstStyle>
          <a:p>
            <a:fld id="{4AA7FF83-9875-9F4A-847C-6D73427D05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99465D-E9BD-1146-BB7C-73248AEC11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19454813"/>
            <a:ext cx="18176875" cy="6013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00" y="12831763"/>
            <a:ext cx="18176875" cy="6623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37AE70-93DB-CC4D-A399-2BCF96D6DF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388" y="7085013"/>
            <a:ext cx="9545637" cy="1998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6425" y="7085013"/>
            <a:ext cx="9545638" cy="1998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861D58-73C7-8E4D-867A-C2BA9F3011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12850"/>
            <a:ext cx="19245263" cy="50450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975" y="6777038"/>
            <a:ext cx="9447213" cy="282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975" y="9601200"/>
            <a:ext cx="9447213" cy="174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3263" y="6777038"/>
            <a:ext cx="9451975" cy="282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3263" y="9601200"/>
            <a:ext cx="9451975" cy="174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A0A6D2-5097-E844-B7F3-98451535FF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7931C9D-5886-7043-A261-9D2584555C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89A60D-B2ED-384F-B9A6-CF73D38EF7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04913"/>
            <a:ext cx="7034213" cy="5130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775" y="1204913"/>
            <a:ext cx="11955463" cy="25839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975" y="6335713"/>
            <a:ext cx="7034213" cy="20708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AE5E52-E46D-5E43-B5E3-11C3043887D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1193125"/>
            <a:ext cx="12830175" cy="2501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705100"/>
            <a:ext cx="12830175" cy="181657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3695025"/>
            <a:ext cx="12830175" cy="3552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9FC692-AB33-174C-B945-ADA85A4888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68388" y="1206500"/>
            <a:ext cx="19243675" cy="5053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388" y="7085013"/>
            <a:ext cx="19243675" cy="1998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068388" y="27581225"/>
            <a:ext cx="4979987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313613" y="27581225"/>
            <a:ext cx="6777037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5332075" y="27581225"/>
            <a:ext cx="4979988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fld id="{4D4D7A6F-3506-DE40-863B-208FCD06B40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28551981"/>
            <a:ext cx="20620038" cy="167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5012" y="507206"/>
            <a:ext cx="3253739" cy="19050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3412" y="4241006"/>
            <a:ext cx="19964400" cy="160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latin typeface="Calibri"/>
                <a:cs typeface="Calibri"/>
              </a:rPr>
              <a:t>We are a supercomputer centre for the West of Scotland based at the University of </a:t>
            </a:r>
            <a:r>
              <a:rPr lang="en-US" sz="3500" dirty="0" err="1" smtClean="0">
                <a:latin typeface="Calibri"/>
                <a:cs typeface="Calibri"/>
              </a:rPr>
              <a:t>Strathclyde</a:t>
            </a:r>
            <a:r>
              <a:rPr lang="en-US" sz="3500" dirty="0" smtClean="0">
                <a:latin typeface="Calibri"/>
                <a:cs typeface="Calibri"/>
              </a:rPr>
              <a:t> and dedicated to wealth creation and research excellence. Funded by a seed </a:t>
            </a:r>
            <a:r>
              <a:rPr lang="en-US" sz="3500" dirty="0" err="1" smtClean="0">
                <a:latin typeface="Calibri"/>
                <a:cs typeface="Calibri"/>
              </a:rPr>
              <a:t>e</a:t>
            </a:r>
            <a:r>
              <a:rPr lang="en-US" sz="3500" dirty="0" smtClean="0">
                <a:latin typeface="Calibri"/>
                <a:cs typeface="Calibri"/>
              </a:rPr>
              <a:t>-infrastructure grant from EPSRC, we operate in partnership with the Universities of Glasgow, Glasgow Caledonian, West of Scotland and </a:t>
            </a:r>
            <a:r>
              <a:rPr lang="en-US" sz="3500" dirty="0" err="1" smtClean="0">
                <a:latin typeface="Calibri"/>
                <a:cs typeface="Calibri"/>
              </a:rPr>
              <a:t>Stirling</a:t>
            </a:r>
            <a:r>
              <a:rPr lang="en-US" sz="3500" dirty="0" smtClean="0">
                <a:latin typeface="Calibri"/>
                <a:cs typeface="Calibri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3412" y="11556206"/>
            <a:ext cx="20269200" cy="164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00"/>
                </a:solidFill>
                <a:latin typeface="Calibri"/>
                <a:cs typeface="Calibri"/>
              </a:rPr>
              <a:t>The aim of the centre is to support multi-disciplinary research, with a centre of gravity in engineering and physical sciences, while reaching out to other disciplines and to encourage and enable industrial usage and collaboration.</a:t>
            </a:r>
            <a:endParaRPr lang="en-US" sz="35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3098006"/>
            <a:ext cx="21383625" cy="990600"/>
            <a:chOff x="0" y="3098006"/>
            <a:chExt cx="21383625" cy="9906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0" y="3098006"/>
              <a:ext cx="21383625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2012" y="3250406"/>
              <a:ext cx="19583400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smtClean="0">
                  <a:solidFill>
                    <a:srgbClr val="0000FF"/>
                  </a:solidFill>
                  <a:latin typeface="Calibri"/>
                  <a:cs typeface="Calibri"/>
                </a:rPr>
                <a:t>Academic and Research Computer Hosting Industry and Enterprise in the West of Scotland</a:t>
              </a:r>
              <a:endParaRPr lang="en-US" sz="4000" dirty="0" smtClean="0">
                <a:latin typeface="Calibri"/>
                <a:cs typeface="Calibri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3412" y="533690"/>
            <a:ext cx="20269200" cy="233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00FF"/>
                </a:solidFill>
                <a:latin typeface="Calibri"/>
                <a:cs typeface="Calibri"/>
              </a:rPr>
              <a:t>ARCHIE-</a:t>
            </a:r>
            <a:r>
              <a:rPr lang="en-US" sz="9600" b="1" dirty="0" err="1" smtClean="0">
                <a:solidFill>
                  <a:srgbClr val="0000FF"/>
                </a:solidFill>
                <a:latin typeface="Calibri"/>
                <a:cs typeface="Calibri"/>
              </a:rPr>
              <a:t>WeSt</a:t>
            </a:r>
            <a:endParaRPr lang="en-US" sz="9600" b="1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algn="ctr"/>
            <a:r>
              <a:rPr lang="en-US" sz="6000" b="1" dirty="0" err="1" smtClean="0">
                <a:solidFill>
                  <a:srgbClr val="0000FF"/>
                </a:solidFill>
                <a:latin typeface="Calibri"/>
                <a:cs typeface="Calibri"/>
              </a:rPr>
              <a:t>www.archie-west.sc.uk</a:t>
            </a:r>
            <a:endParaRPr lang="en-US" sz="6000" dirty="0" smtClean="0">
              <a:latin typeface="Calibri"/>
              <a:cs typeface="Calibri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2387" y="13308806"/>
            <a:ext cx="21383625" cy="990600"/>
            <a:chOff x="52387" y="13385006"/>
            <a:chExt cx="21383625" cy="9906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52387" y="13385006"/>
              <a:ext cx="21383625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1599" y="13475027"/>
              <a:ext cx="19126200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00FF"/>
                  </a:solidFill>
                  <a:latin typeface="Calibri"/>
                  <a:cs typeface="Calibri"/>
                </a:rPr>
                <a:t>Technical Specification of ARCHIE-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WeSt</a:t>
              </a:r>
              <a:r>
                <a:rPr lang="en-US" sz="4000" b="1" dirty="0" smtClean="0">
                  <a:solidFill>
                    <a:srgbClr val="0000FF"/>
                  </a:solidFill>
                  <a:latin typeface="Calibri"/>
                  <a:cs typeface="Calibri"/>
                </a:rPr>
                <a:t> </a:t>
              </a:r>
              <a:endParaRPr lang="en-US" sz="4000" dirty="0" smtClean="0">
                <a:latin typeface="Calibri"/>
                <a:cs typeface="Calibri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633412" y="15152847"/>
          <a:ext cx="20269200" cy="31089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6255"/>
                <a:gridCol w="14582945"/>
              </a:tblGrid>
              <a:tr h="50546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Standard Nodes: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alibri"/>
                          <a:cs typeface="Calibri"/>
                        </a:rPr>
                        <a:t>3408 2.66GHz Intel Xeon X5650 cores (</a:t>
                      </a:r>
                      <a:r>
                        <a:rPr lang="en-US" sz="2800" b="1" dirty="0" err="1" smtClean="0">
                          <a:latin typeface="Calibri"/>
                          <a:cs typeface="Calibri"/>
                        </a:rPr>
                        <a:t>Westmere</a:t>
                      </a:r>
                      <a:r>
                        <a:rPr lang="en-US" sz="2800" b="1" dirty="0" smtClean="0">
                          <a:latin typeface="Calibri"/>
                          <a:cs typeface="Calibri"/>
                        </a:rPr>
                        <a:t>), 48GB RAM (4GB per core)</a:t>
                      </a:r>
                      <a:endParaRPr lang="en-US" sz="28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546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Large Memory</a:t>
                      </a:r>
                      <a:r>
                        <a:rPr lang="en-US" sz="2800" b="1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Nodes: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alibri"/>
                          <a:cs typeface="Calibri"/>
                        </a:rPr>
                        <a:t>Eight 512GB RAM nodes,</a:t>
                      </a:r>
                      <a:r>
                        <a:rPr lang="en-US" sz="28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800" b="1" dirty="0" smtClean="0">
                          <a:latin typeface="Calibri"/>
                          <a:cs typeface="Calibri"/>
                        </a:rPr>
                        <a:t>2 Intel Xeon</a:t>
                      </a:r>
                      <a:r>
                        <a:rPr lang="en-US" sz="2800" b="1" baseline="0" dirty="0" smtClean="0">
                          <a:latin typeface="Calibri"/>
                          <a:cs typeface="Calibri"/>
                        </a:rPr>
                        <a:t> E7-4830 2.13GHz CPU’s</a:t>
                      </a:r>
                      <a:endParaRPr lang="en-US" sz="28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0546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GPU Nodes: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alibri"/>
                          <a:cs typeface="Calibri"/>
                        </a:rPr>
                        <a:t>Eight Standard Nodes each with </a:t>
                      </a:r>
                      <a:r>
                        <a:rPr lang="en-US" sz="2800" b="1" dirty="0" err="1" smtClean="0">
                          <a:latin typeface="Calibri"/>
                          <a:cs typeface="Calibri"/>
                        </a:rPr>
                        <a:t>Nvidia</a:t>
                      </a:r>
                      <a:r>
                        <a:rPr lang="en-US" sz="2800" b="1" baseline="0" dirty="0" smtClean="0">
                          <a:latin typeface="Calibri"/>
                          <a:cs typeface="Calibri"/>
                        </a:rPr>
                        <a:t> T</a:t>
                      </a:r>
                      <a:r>
                        <a:rPr lang="en-US" sz="2800" b="1" dirty="0" smtClean="0">
                          <a:latin typeface="Calibri"/>
                          <a:cs typeface="Calibri"/>
                        </a:rPr>
                        <a:t>esla M2075 GPU</a:t>
                      </a:r>
                      <a:r>
                        <a:rPr lang="en-US" sz="2800" b="1" baseline="0" dirty="0" smtClean="0">
                          <a:latin typeface="Calibri"/>
                          <a:cs typeface="Calibri"/>
                        </a:rPr>
                        <a:t> cards (448 cores, 6GB RAM)</a:t>
                      </a:r>
                      <a:endParaRPr lang="en-US" sz="28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546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Visualisation</a:t>
                      </a:r>
                      <a:r>
                        <a:rPr lang="en-US" sz="2800" b="1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Nodes: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alibri"/>
                          <a:cs typeface="Calibri"/>
                        </a:rPr>
                        <a:t>Two Dell R5500 servers with </a:t>
                      </a:r>
                      <a:r>
                        <a:rPr lang="en-US" sz="2800" b="1" dirty="0" err="1" smtClean="0">
                          <a:latin typeface="Calibri"/>
                          <a:cs typeface="Calibri"/>
                        </a:rPr>
                        <a:t>Nvidia</a:t>
                      </a:r>
                      <a:r>
                        <a:rPr lang="en-US" sz="2800" b="1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800" b="1" dirty="0" err="1" smtClean="0">
                          <a:latin typeface="Calibri"/>
                          <a:cs typeface="Calibri"/>
                        </a:rPr>
                        <a:t>Quadro</a:t>
                      </a:r>
                      <a:r>
                        <a:rPr lang="en-US" sz="2800" b="1" dirty="0" smtClean="0">
                          <a:latin typeface="Calibri"/>
                          <a:cs typeface="Calibri"/>
                        </a:rPr>
                        <a:t> 6000 graphics. 2 Xeon</a:t>
                      </a:r>
                      <a:r>
                        <a:rPr lang="en-US" sz="2800" b="1" baseline="0" dirty="0" smtClean="0">
                          <a:latin typeface="Calibri"/>
                          <a:cs typeface="Calibri"/>
                        </a:rPr>
                        <a:t> X5650 CPU’s, 48BG RAM </a:t>
                      </a:r>
                      <a:endParaRPr lang="en-US" sz="28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0546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Network: 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alibri"/>
                          <a:cs typeface="Calibri"/>
                        </a:rPr>
                        <a:t>QDR </a:t>
                      </a:r>
                      <a:r>
                        <a:rPr lang="en-US" sz="2800" b="1" dirty="0" err="1" smtClean="0">
                          <a:latin typeface="Calibri"/>
                          <a:cs typeface="Calibri"/>
                        </a:rPr>
                        <a:t>Infiniband</a:t>
                      </a:r>
                      <a:r>
                        <a:rPr lang="en-US" sz="2800" b="1" dirty="0" smtClean="0">
                          <a:latin typeface="Calibri"/>
                          <a:cs typeface="Calibri"/>
                        </a:rPr>
                        <a:t> 40GB/s networking throughout the whole cluster</a:t>
                      </a:r>
                      <a:endParaRPr lang="en-US" sz="28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546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Storage: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alibri"/>
                          <a:cs typeface="Calibri"/>
                        </a:rPr>
                        <a:t>150TB</a:t>
                      </a:r>
                      <a:r>
                        <a:rPr lang="en-US" sz="2800" b="1" baseline="0" dirty="0" smtClean="0">
                          <a:latin typeface="Calibri"/>
                          <a:cs typeface="Calibri"/>
                        </a:rPr>
                        <a:t> of high performance LUSTRE parallel storage, capable of 3.5GB/s data transfer</a:t>
                      </a:r>
                      <a:endParaRPr lang="en-US" sz="28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33412" y="14375606"/>
            <a:ext cx="19354800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Calibri"/>
                <a:cs typeface="Calibri"/>
              </a:rPr>
              <a:t>ARCHIE-</a:t>
            </a:r>
            <a:r>
              <a:rPr lang="en-US" sz="3200" b="1" dirty="0" err="1" smtClean="0">
                <a:solidFill>
                  <a:srgbClr val="0000FF"/>
                </a:solidFill>
                <a:latin typeface="Calibri"/>
                <a:cs typeface="Calibri"/>
              </a:rPr>
              <a:t>WeSt</a:t>
            </a:r>
            <a:r>
              <a:rPr lang="en-US" sz="3200" b="1" dirty="0" smtClean="0">
                <a:solidFill>
                  <a:srgbClr val="0000FF"/>
                </a:solidFill>
                <a:latin typeface="Calibri"/>
                <a:cs typeface="Calibri"/>
              </a:rPr>
              <a:t> is a state-of-the-art water cooled 38 Teraflop HPC Facility located at the University of </a:t>
            </a:r>
            <a:r>
              <a:rPr lang="en-US" sz="3200" b="1" dirty="0" err="1" smtClean="0">
                <a:solidFill>
                  <a:srgbClr val="0000FF"/>
                </a:solidFill>
                <a:latin typeface="Calibri"/>
                <a:cs typeface="Calibri"/>
              </a:rPr>
              <a:t>Strathclyde</a:t>
            </a:r>
            <a:endParaRPr lang="en-US" sz="3200" b="1" dirty="0" smtClean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3812" y="18795206"/>
            <a:ext cx="21383625" cy="990600"/>
            <a:chOff x="23812" y="18642806"/>
            <a:chExt cx="21383625" cy="9906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3812" y="18642806"/>
              <a:ext cx="21383625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43024" y="18732827"/>
              <a:ext cx="19126200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00FF"/>
                  </a:solidFill>
                  <a:latin typeface="Calibri"/>
                  <a:cs typeface="Calibri"/>
                </a:rPr>
                <a:t>Competitive charges for using ARCHIE-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WeSt</a:t>
              </a:r>
              <a:r>
                <a:rPr lang="en-US" sz="4000" b="1" dirty="0" smtClean="0">
                  <a:solidFill>
                    <a:srgbClr val="0000FF"/>
                  </a:solidFill>
                  <a:latin typeface="Calibri"/>
                  <a:cs typeface="Calibri"/>
                </a:rPr>
                <a:t> </a:t>
              </a:r>
              <a:endParaRPr lang="en-US" sz="4000" dirty="0" smtClean="0">
                <a:latin typeface="Calibri"/>
                <a:cs typeface="Calibri"/>
              </a:endParaRPr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938212" y="20776406"/>
          <a:ext cx="9677400" cy="207263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8768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/>
                          <a:cs typeface="Calibri"/>
                        </a:rPr>
                        <a:t>Institution</a:t>
                      </a:r>
                      <a:endParaRPr lang="en-US" sz="28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/>
                          <a:cs typeface="Calibri"/>
                        </a:rPr>
                        <a:t>Core-hour</a:t>
                      </a:r>
                      <a:r>
                        <a:rPr lang="en-US" sz="2800" baseline="0" dirty="0" smtClean="0">
                          <a:latin typeface="Calibri"/>
                          <a:cs typeface="Calibri"/>
                        </a:rPr>
                        <a:t> price + VAT</a:t>
                      </a:r>
                      <a:endParaRPr lang="en-US" sz="28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Consortia University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£0.04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University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£0.06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Industry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£0.10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33412" y="19938206"/>
            <a:ext cx="20116800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Calibri"/>
                <a:cs typeface="Calibri"/>
              </a:rPr>
              <a:t>ARCHIE-</a:t>
            </a:r>
            <a:r>
              <a:rPr lang="en-US" sz="3200" b="1" dirty="0" err="1" smtClean="0">
                <a:solidFill>
                  <a:srgbClr val="0000FF"/>
                </a:solidFill>
                <a:latin typeface="Calibri"/>
                <a:cs typeface="Calibri"/>
              </a:rPr>
              <a:t>WeSt</a:t>
            </a:r>
            <a:r>
              <a:rPr lang="en-US" sz="3200" b="1" dirty="0" smtClean="0">
                <a:solidFill>
                  <a:srgbClr val="0000FF"/>
                </a:solidFill>
                <a:latin typeface="Calibri"/>
                <a:cs typeface="Calibri"/>
              </a:rPr>
              <a:t> is a non-profit making facility focused on supporting Research and Enterprise in the West of Scotland.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301412" y="20471606"/>
            <a:ext cx="9601200" cy="2159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00"/>
                </a:solidFill>
                <a:latin typeface="Calibri"/>
                <a:cs typeface="Calibri"/>
              </a:rPr>
              <a:t>Charges are calculated per Allocation Unit of CPU time, defined as 1 core-hour on ARCHIE-</a:t>
            </a:r>
            <a:r>
              <a:rPr lang="en-US" sz="3500" dirty="0" err="1" smtClean="0">
                <a:solidFill>
                  <a:srgbClr val="000000"/>
                </a:solidFill>
                <a:latin typeface="Calibri"/>
                <a:cs typeface="Calibri"/>
              </a:rPr>
              <a:t>WeSt</a:t>
            </a:r>
            <a:r>
              <a:rPr lang="en-US" sz="3500" dirty="0" smtClean="0">
                <a:solidFill>
                  <a:srgbClr val="000000"/>
                </a:solidFill>
                <a:latin typeface="Calibri"/>
                <a:cs typeface="Calibri"/>
              </a:rPr>
              <a:t> standard compute node </a:t>
            </a:r>
            <a:r>
              <a:rPr lang="en-US" sz="3500" dirty="0" err="1" smtClean="0">
                <a:solidFill>
                  <a:srgbClr val="000000"/>
                </a:solidFill>
                <a:latin typeface="Calibri"/>
                <a:cs typeface="Calibri"/>
              </a:rPr>
              <a:t>i,e</a:t>
            </a:r>
            <a:r>
              <a:rPr lang="en-US" sz="3500" dirty="0" smtClean="0">
                <a:solidFill>
                  <a:srgbClr val="000000"/>
                </a:solidFill>
                <a:latin typeface="Calibri"/>
                <a:cs typeface="Calibri"/>
              </a:rPr>
              <a:t>. one core-hour of Intel Xeon X5650 2.66GHz CPU.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0" y="25196006"/>
            <a:ext cx="21383625" cy="990600"/>
            <a:chOff x="0" y="25424606"/>
            <a:chExt cx="21383625" cy="990600"/>
          </a:xfrm>
        </p:grpSpPr>
        <p:sp>
          <p:nvSpPr>
            <p:cNvPr id="48" name="Rectangle 47"/>
            <p:cNvSpPr/>
            <p:nvPr/>
          </p:nvSpPr>
          <p:spPr bwMode="auto">
            <a:xfrm>
              <a:off x="0" y="25424606"/>
              <a:ext cx="21383625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43024" y="25551762"/>
              <a:ext cx="19126200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00FF"/>
                  </a:solidFill>
                  <a:latin typeface="Calibri"/>
                  <a:cs typeface="Calibri"/>
                </a:rPr>
                <a:t>Our package </a:t>
              </a:r>
              <a:endParaRPr lang="en-US" sz="4000" dirty="0" smtClean="0">
                <a:latin typeface="Calibri"/>
                <a:cs typeface="Calibri"/>
              </a:endParaRPr>
            </a:p>
          </p:txBody>
        </p:sp>
      </p:grp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1758612" y="22757606"/>
          <a:ext cx="8686800" cy="207263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5720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/>
                          <a:cs typeface="Calibri"/>
                        </a:rPr>
                        <a:t>Service</a:t>
                      </a:r>
                      <a:r>
                        <a:rPr lang="en-US" sz="2800" baseline="0" dirty="0" smtClean="0">
                          <a:latin typeface="Calibri"/>
                          <a:cs typeface="Calibri"/>
                        </a:rPr>
                        <a:t> Element</a:t>
                      </a:r>
                      <a:endParaRPr lang="en-US" sz="28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/>
                          <a:cs typeface="Calibri"/>
                        </a:rPr>
                        <a:t>AU multiplier</a:t>
                      </a:r>
                      <a:endParaRPr lang="en-US" sz="28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Standard Node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1.0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Large Memory Node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1.5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GPU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Node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10.0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633412" y="26414070"/>
            <a:ext cx="20269200" cy="160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00"/>
                </a:solidFill>
                <a:latin typeface="Calibri"/>
                <a:cs typeface="Calibri"/>
              </a:rPr>
              <a:t>We offer HPC access at highly competitive price, consultancy in HPC related areas, user-specific training courses, free introductory compute hours for feasibility studies, free introductory training and assistance, priority service for commercial  customers, academic consultations, advanced trainings and many more.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3412" y="23595806"/>
            <a:ext cx="9372600" cy="112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00"/>
                </a:solidFill>
                <a:latin typeface="Calibri"/>
                <a:cs typeface="Calibri"/>
              </a:rPr>
              <a:t>Different parts of the service will be charged at different multiplies of the Allocation Unit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243012" y="5687650"/>
            <a:ext cx="18821400" cy="5792356"/>
            <a:chOff x="1243012" y="5993606"/>
            <a:chExt cx="18821400" cy="579235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723626" y="6146006"/>
              <a:ext cx="3112186" cy="3733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1" name="Picture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19812" y="8965406"/>
              <a:ext cx="3429000" cy="23227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2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71612" y="9346406"/>
              <a:ext cx="3886200" cy="1805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416607" y="8965406"/>
              <a:ext cx="2285605" cy="227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" descr="Echelon.gif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12" y="5993606"/>
              <a:ext cx="7787466" cy="363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695110" y="9270206"/>
              <a:ext cx="4959102" cy="2176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2" name="Group 2"/>
            <p:cNvGrpSpPr>
              <a:grpSpLocks/>
            </p:cNvGrpSpPr>
            <p:nvPr/>
          </p:nvGrpSpPr>
          <p:grpSpPr bwMode="auto">
            <a:xfrm>
              <a:off x="10234612" y="6299993"/>
              <a:ext cx="2371725" cy="2817813"/>
              <a:chOff x="2188" y="505"/>
              <a:chExt cx="1494" cy="1775"/>
            </a:xfrm>
          </p:grpSpPr>
          <p:pic>
            <p:nvPicPr>
              <p:cNvPr id="63" name="Picture 3" descr="plot_ions_no_water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8" y="692"/>
                <a:ext cx="1494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Text Box 4"/>
              <p:cNvSpPr txBox="1">
                <a:spLocks noChangeArrowheads="1"/>
              </p:cNvSpPr>
              <p:nvPr/>
            </p:nvSpPr>
            <p:spPr bwMode="auto">
              <a:xfrm>
                <a:off x="2424" y="505"/>
                <a:ext cx="6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latin typeface="Tahoma" charset="0"/>
                  </a:rPr>
                  <a:t>2M </a:t>
                </a:r>
                <a:r>
                  <a:rPr lang="en-US" dirty="0" err="1">
                    <a:latin typeface="Tahoma" charset="0"/>
                  </a:rPr>
                  <a:t>NaCl</a:t>
                </a:r>
                <a:endParaRPr lang="en-US" dirty="0">
                  <a:latin typeface="Tahoma" charset="0"/>
                </a:endParaRPr>
              </a:p>
            </p:txBody>
          </p:sp>
        </p:grpSp>
        <p:pic>
          <p:nvPicPr>
            <p:cNvPr id="65" name="Picture 15" descr="3D-ions destrib"/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 r="56740"/>
            <a:stretch>
              <a:fillRect/>
            </a:stretch>
          </p:blipFill>
          <p:spPr bwMode="auto">
            <a:xfrm>
              <a:off x="12749212" y="6374606"/>
              <a:ext cx="2887662" cy="256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9929812" y="8965406"/>
              <a:ext cx="4953000" cy="3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smtClean="0">
                  <a:latin typeface="Calibri"/>
                  <a:cs typeface="Calibri"/>
                </a:rPr>
                <a:t>Na+ and </a:t>
              </a:r>
              <a:r>
                <a:rPr lang="en-US" sz="2000" dirty="0" err="1" smtClean="0">
                  <a:latin typeface="Calibri"/>
                  <a:cs typeface="Calibri"/>
                </a:rPr>
                <a:t>Cl</a:t>
              </a:r>
              <a:r>
                <a:rPr lang="en-US" sz="2000" dirty="0" smtClean="0">
                  <a:latin typeface="Calibri"/>
                  <a:cs typeface="Calibri"/>
                </a:rPr>
                <a:t>- ions binding to </a:t>
              </a:r>
              <a:r>
                <a:rPr lang="en-US" sz="2000" dirty="0" err="1" smtClean="0">
                  <a:latin typeface="Calibri"/>
                  <a:cs typeface="Calibri"/>
                </a:rPr>
                <a:t>hallophilic</a:t>
              </a:r>
              <a:r>
                <a:rPr lang="en-US" sz="2000" dirty="0" smtClean="0">
                  <a:latin typeface="Calibri"/>
                  <a:cs typeface="Calibri"/>
                </a:rPr>
                <a:t> protein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43212" y="8813006"/>
              <a:ext cx="4953000" cy="3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smtClean="0">
                  <a:latin typeface="Calibri"/>
                  <a:cs typeface="Calibri"/>
                </a:rPr>
                <a:t>The flow around turbines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471612" y="11097850"/>
              <a:ext cx="4953000" cy="3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smtClean="0">
                  <a:latin typeface="Calibri"/>
                  <a:cs typeface="Calibri"/>
                </a:rPr>
                <a:t>Protein  adsorption on solid surface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96012" y="11099006"/>
              <a:ext cx="4953000" cy="3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smtClean="0">
                  <a:latin typeface="Calibri"/>
                  <a:cs typeface="Calibri"/>
                </a:rPr>
                <a:t>Human wrist bone model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082212" y="11403806"/>
              <a:ext cx="4953000" cy="3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smtClean="0">
                  <a:latin typeface="Calibri"/>
                  <a:cs typeface="Calibri"/>
                </a:rPr>
                <a:t>Water </a:t>
              </a:r>
              <a:r>
                <a:rPr lang="en-US" sz="2000" dirty="0" err="1" smtClean="0">
                  <a:latin typeface="Calibri"/>
                  <a:cs typeface="Calibri"/>
                </a:rPr>
                <a:t>nanoflow</a:t>
              </a:r>
              <a:r>
                <a:rPr lang="en-US" sz="2000" dirty="0" smtClean="0">
                  <a:latin typeface="Calibri"/>
                  <a:cs typeface="Calibri"/>
                </a:rPr>
                <a:t> through carbon </a:t>
              </a:r>
              <a:r>
                <a:rPr lang="en-US" sz="2000" dirty="0" err="1" smtClean="0">
                  <a:latin typeface="Calibri"/>
                  <a:cs typeface="Calibri"/>
                </a:rPr>
                <a:t>nanotube</a:t>
              </a:r>
              <a:endParaRPr lang="en-US" sz="2000" dirty="0" smtClean="0">
                <a:latin typeface="Calibri"/>
                <a:cs typeface="Calibri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654212" y="11403806"/>
              <a:ext cx="4953000" cy="3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smtClean="0">
                  <a:latin typeface="Calibri"/>
                  <a:cs typeface="Calibri"/>
                </a:rPr>
                <a:t>The flow around Orion – crew rescue vehicle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854612" y="10032206"/>
              <a:ext cx="2209800" cy="668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smtClean="0">
                  <a:latin typeface="Calibri"/>
                  <a:cs typeface="Calibri"/>
                </a:rPr>
                <a:t>Optimal-shaped</a:t>
              </a:r>
            </a:p>
            <a:p>
              <a:pPr algn="just"/>
              <a:r>
                <a:rPr lang="en-US" sz="2000" dirty="0" smtClean="0">
                  <a:latin typeface="Calibri"/>
                  <a:cs typeface="Calibri"/>
                </a:rPr>
                <a:t> wind turbine</a:t>
              </a:r>
            </a:p>
          </p:txBody>
        </p:sp>
      </p:grpSp>
      <p:pic>
        <p:nvPicPr>
          <p:cNvPr id="53" name="Picture 52" descr="archie_logo_small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089" y="534294"/>
            <a:ext cx="4882974" cy="18779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461</Words>
  <Application>Microsoft Macintosh PowerPoint</Application>
  <PresentationFormat>Custom</PresentationFormat>
  <Paragraphs>51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ARCHIE-WeSt is hosted at the University of Strathclyde. The aim of the centre established in March 2012 (EPSRC award) is to support multi-disciplinary research. </dc:title>
  <cp:lastModifiedBy>Karina Kubiak-Ossowska</cp:lastModifiedBy>
  <cp:revision>28</cp:revision>
  <cp:lastPrinted>1601-01-01T00:00:00Z</cp:lastPrinted>
  <dcterms:created xsi:type="dcterms:W3CDTF">2012-10-17T13:52:55Z</dcterms:created>
  <dcterms:modified xsi:type="dcterms:W3CDTF">2012-10-17T14:45:52Z</dcterms:modified>
</cp:coreProperties>
</file>