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21383625" cy="30275213"/>
  <p:notesSz cx="6883400" cy="99060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="" val="1"/>
      </p:ext>
    </p:extLst>
  </p:showPr>
  <p:clrMru>
    <a:srgbClr val="0000FF"/>
    <a:srgbClr val="7C7C7C"/>
    <a:srgbClr val="716CFF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>
      <p:cViewPr>
        <p:scale>
          <a:sx n="33" d="100"/>
          <a:sy n="33" d="100"/>
        </p:scale>
        <p:origin x="-1662" y="78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68"/>
        <p:guide pos="196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28838" y="752475"/>
            <a:ext cx="2624137" cy="3713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8051" y="4705167"/>
            <a:ext cx="5505853" cy="44565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84927" cy="4941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665843" algn="l"/>
                <a:tab pos="1331686" algn="l"/>
                <a:tab pos="1997530" algn="l"/>
                <a:tab pos="2663373" algn="l"/>
              </a:tabLst>
              <a:defRPr sz="13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97028" y="0"/>
            <a:ext cx="2984927" cy="4941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665843" algn="l"/>
                <a:tab pos="1331686" algn="l"/>
                <a:tab pos="1997530" algn="l"/>
                <a:tab pos="2663373" algn="l"/>
              </a:tabLst>
              <a:defRPr sz="13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410332"/>
            <a:ext cx="2984927" cy="4941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665843" algn="l"/>
                <a:tab pos="1331686" algn="l"/>
                <a:tab pos="1997530" algn="l"/>
                <a:tab pos="2663373" algn="l"/>
              </a:tabLst>
              <a:defRPr sz="13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897028" y="9410332"/>
            <a:ext cx="2984927" cy="4941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665843" algn="l"/>
                <a:tab pos="1331686" algn="l"/>
                <a:tab pos="1997530" algn="l"/>
                <a:tab pos="2663373" algn="l"/>
              </a:tabLst>
              <a:defRPr sz="13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fld id="{D7AF6927-DBBA-144E-823A-3741902DF0C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79643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72CE61F-0F20-9043-9D35-38AAF7AF6E8A}" type="slidenum">
              <a:rPr lang="en-GB"/>
              <a:pPr/>
              <a:t>1</a:t>
            </a:fld>
            <a:endParaRPr lang="en-GB"/>
          </a:p>
        </p:txBody>
      </p:sp>
      <p:sp>
        <p:nvSpPr>
          <p:cNvPr id="409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30425" y="752475"/>
            <a:ext cx="2620963" cy="3714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8051" y="4705166"/>
            <a:ext cx="5507298" cy="445806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375" y="9404350"/>
            <a:ext cx="18176875" cy="64897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8338" y="17156113"/>
            <a:ext cx="14968537" cy="77374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633967A-9B07-9141-BA23-15A3C87A1E9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86ED0B1-8819-F643-A51B-B983CDFAB26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01938" y="1206500"/>
            <a:ext cx="4810125" cy="2585878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8388" y="1206500"/>
            <a:ext cx="14281150" cy="2585878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8BBA5FB-41F0-BF4A-8205-9F2F2D9252C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388" y="1206500"/>
            <a:ext cx="19243675" cy="5053013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8388" y="7085013"/>
            <a:ext cx="9545637" cy="1998027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0766425" y="7085013"/>
            <a:ext cx="9545638" cy="9913937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0766425" y="17151350"/>
            <a:ext cx="9545638" cy="99139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1068388" y="27581225"/>
            <a:ext cx="4979987" cy="208597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>
          <a:xfrm>
            <a:off x="7313613" y="27581225"/>
            <a:ext cx="6777037" cy="208597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>
          <a:xfrm>
            <a:off x="15332075" y="27581225"/>
            <a:ext cx="4979988" cy="2085975"/>
          </a:xfrm>
        </p:spPr>
        <p:txBody>
          <a:bodyPr/>
          <a:lstStyle>
            <a:lvl1pPr>
              <a:defRPr smtClean="0"/>
            </a:lvl1pPr>
          </a:lstStyle>
          <a:p>
            <a:fld id="{4AA7FF83-9875-9F4A-847C-6D73427D05B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199465D-E9BD-1146-BB7C-73248AEC11C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9100" y="19454813"/>
            <a:ext cx="18176875" cy="60134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9100" y="12831763"/>
            <a:ext cx="18176875" cy="66230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137AE70-93DB-CC4D-A399-2BCF96D6DFB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8388" y="7085013"/>
            <a:ext cx="9545637" cy="1998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66425" y="7085013"/>
            <a:ext cx="9545638" cy="1998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A861D58-73C7-8E4D-867A-C2BA9F3011D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975" y="1212850"/>
            <a:ext cx="19245263" cy="50450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975" y="6777038"/>
            <a:ext cx="9447213" cy="28241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975" y="9601200"/>
            <a:ext cx="9447213" cy="174434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63263" y="6777038"/>
            <a:ext cx="9451975" cy="28241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63263" y="9601200"/>
            <a:ext cx="9451975" cy="174434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8A0A6D2-5097-E844-B7F3-98451535FFE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7931C9D-5886-7043-A261-9D2584555C0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789A60D-B2ED-384F-B9A6-CF73D38EF7D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975" y="1204913"/>
            <a:ext cx="7034213" cy="51308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9775" y="1204913"/>
            <a:ext cx="11955463" cy="258397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9975" y="6335713"/>
            <a:ext cx="7034213" cy="207089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7AE5E52-E46D-5E43-B5E3-11C3043887D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21193125"/>
            <a:ext cx="12830175" cy="2501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705100"/>
            <a:ext cx="12830175" cy="181657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0" y="23695025"/>
            <a:ext cx="12830175" cy="35528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29FC692-AB33-174C-B945-ADA85A4888B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68388" y="1206500"/>
            <a:ext cx="19243675" cy="5053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8388" y="7085013"/>
            <a:ext cx="19243675" cy="19980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1068388" y="27581225"/>
            <a:ext cx="4979987" cy="2085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313613" y="27581225"/>
            <a:ext cx="6777037" cy="2085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15332075" y="27581225"/>
            <a:ext cx="4979988" cy="2085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fld id="{4D4D7A6F-3506-DE40-863B-208FCD06B405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gif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ricky\Documents\Archie-West\Publicity\archiewest_rings-complete-15.jpg"/>
          <p:cNvPicPr>
            <a:picLocks noChangeAspect="1" noChangeArrowheads="1"/>
          </p:cNvPicPr>
          <p:nvPr/>
        </p:nvPicPr>
        <p:blipFill>
          <a:blip r:embed="rId3"/>
          <a:srcRect r="30314"/>
          <a:stretch>
            <a:fillRect/>
          </a:stretch>
        </p:blipFill>
        <p:spPr bwMode="auto">
          <a:xfrm>
            <a:off x="1114748" y="7360742"/>
            <a:ext cx="20268877" cy="20378264"/>
          </a:xfrm>
          <a:prstGeom prst="rect">
            <a:avLst/>
          </a:prstGeom>
          <a:noFill/>
        </p:spPr>
      </p:pic>
      <p:pic>
        <p:nvPicPr>
          <p:cNvPr id="70" name="Picture 69" descr="P10207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740" y="24053006"/>
            <a:ext cx="5712375" cy="2592288"/>
          </a:xfrm>
          <a:prstGeom prst="rect">
            <a:avLst/>
          </a:prstGeom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8918" y="28387078"/>
            <a:ext cx="20620038" cy="1673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1258764" y="4984478"/>
            <a:ext cx="19126200" cy="1924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C00000"/>
                </a:solidFill>
                <a:latin typeface="Corbel" pitchFamily="34" charset="0"/>
                <a:cs typeface="Calibri" pitchFamily="34" charset="0"/>
              </a:rPr>
              <a:t>Free HPC access until March 31</a:t>
            </a:r>
            <a:r>
              <a:rPr lang="en-US" sz="8000" b="1" baseline="30000" dirty="0" smtClean="0">
                <a:solidFill>
                  <a:srgbClr val="C00000"/>
                </a:solidFill>
                <a:latin typeface="Corbel" pitchFamily="34" charset="0"/>
                <a:cs typeface="Calibri" pitchFamily="34" charset="0"/>
              </a:rPr>
              <a:t>st</a:t>
            </a:r>
            <a:r>
              <a:rPr lang="en-US" sz="8000" b="1" dirty="0" smtClean="0">
                <a:solidFill>
                  <a:srgbClr val="C00000"/>
                </a:solidFill>
                <a:latin typeface="Corbel" pitchFamily="34" charset="0"/>
                <a:cs typeface="Calibri" pitchFamily="34" charset="0"/>
              </a:rPr>
              <a:t> </a:t>
            </a:r>
            <a:r>
              <a:rPr lang="en-US" sz="8000" b="1" dirty="0" smtClean="0">
                <a:solidFill>
                  <a:srgbClr val="C00000"/>
                </a:solidFill>
                <a:latin typeface="Corbel" pitchFamily="34" charset="0"/>
                <a:cs typeface="Calibri" pitchFamily="34" charset="0"/>
              </a:rPr>
              <a:t>2013*</a:t>
            </a:r>
            <a:endParaRPr lang="en-US" sz="8000" b="1" dirty="0" smtClean="0">
              <a:solidFill>
                <a:srgbClr val="C00000"/>
              </a:solidFill>
              <a:latin typeface="Corbel" pitchFamily="34" charset="0"/>
              <a:cs typeface="Calibri" pitchFamily="34" charset="0"/>
            </a:endParaRPr>
          </a:p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Corbel" pitchFamily="34" charset="0"/>
                <a:cs typeface="Lucida Handwriting"/>
              </a:rPr>
              <a:t>for universities in the West of Scotland</a:t>
            </a:r>
            <a:endParaRPr lang="en-US" sz="4800" b="1" dirty="0">
              <a:solidFill>
                <a:srgbClr val="C00000"/>
              </a:solidFill>
              <a:latin typeface="Corbel" pitchFamily="34" charset="0"/>
              <a:cs typeface="Lucida Handwriting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123860" y="7648774"/>
            <a:ext cx="928903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en-US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  <a:cs typeface="Calibri"/>
              </a:rPr>
              <a:t>We are a supercomputer centre for the West of Scotland based at the University of </a:t>
            </a:r>
            <a:r>
              <a:rPr lang="en-US" sz="4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  <a:cs typeface="Calibri"/>
              </a:rPr>
              <a:t>Strathclyde</a:t>
            </a:r>
            <a:r>
              <a:rPr lang="en-US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  <a:cs typeface="Calibri"/>
              </a:rPr>
              <a:t> and dedicated to wealth creation and research excellence. Funded by EPSRC, we operate in partnership with the Universities of Glasgow, Glasgow Caledonian, West of Scotland and </a:t>
            </a:r>
            <a:r>
              <a:rPr lang="en-US" sz="4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  <a:cs typeface="Calibri"/>
              </a:rPr>
              <a:t>Stirling</a:t>
            </a:r>
            <a:r>
              <a:rPr lang="en-US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  <a:cs typeface="Calibri"/>
              </a:rPr>
              <a:t>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762820" y="14909006"/>
            <a:ext cx="19010112" cy="1812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  <a:spcAft>
                <a:spcPts val="0"/>
              </a:spcAft>
              <a:buClr>
                <a:srgbClr val="660066"/>
              </a:buClr>
            </a:pPr>
            <a:r>
              <a:rPr lang="en-US" sz="6600" b="1" dirty="0" smtClean="0">
                <a:solidFill>
                  <a:srgbClr val="C00000"/>
                </a:solidFill>
                <a:latin typeface="Corbel" pitchFamily="34" charset="0"/>
                <a:cs typeface="Calibri" pitchFamily="34" charset="0"/>
              </a:rPr>
              <a:t>We offer free HPC </a:t>
            </a:r>
            <a:r>
              <a:rPr lang="en-US" sz="7200" b="1" dirty="0" smtClean="0">
                <a:solidFill>
                  <a:srgbClr val="C00000"/>
                </a:solidFill>
                <a:latin typeface="Corbel" pitchFamily="34" charset="0"/>
                <a:cs typeface="Calibri" pitchFamily="34" charset="0"/>
              </a:rPr>
              <a:t>access,  support  &amp;  training</a:t>
            </a:r>
          </a:p>
          <a:p>
            <a:pPr algn="just">
              <a:lnSpc>
                <a:spcPts val="7000"/>
              </a:lnSpc>
              <a:spcAft>
                <a:spcPts val="0"/>
              </a:spcAft>
              <a:buClr>
                <a:srgbClr val="FF0000"/>
              </a:buClr>
            </a:pPr>
            <a:endParaRPr lang="en-US" sz="4400" b="1" dirty="0" smtClean="0">
              <a:solidFill>
                <a:srgbClr val="FF0000"/>
              </a:solidFill>
              <a:latin typeface="Corbel" pitchFamily="34" charset="0"/>
              <a:cs typeface="Calibri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58964" y="17423606"/>
            <a:ext cx="15481720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7000"/>
              </a:lnSpc>
              <a:spcAft>
                <a:spcPts val="0"/>
              </a:spcAft>
            </a:pPr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latin typeface="Corbel" pitchFamily="34" charset="0"/>
                <a:cs typeface="Lucida Sans"/>
              </a:rPr>
              <a:t>Current use of ARCHIE-</a:t>
            </a:r>
            <a:r>
              <a:rPr lang="en-US" sz="7200" b="1" dirty="0" err="1" smtClean="0">
                <a:solidFill>
                  <a:schemeClr val="accent2">
                    <a:lumMod val="75000"/>
                  </a:schemeClr>
                </a:solidFill>
                <a:latin typeface="Corbel" pitchFamily="34" charset="0"/>
                <a:cs typeface="Lucida Sans"/>
              </a:rPr>
              <a:t>WeSt</a:t>
            </a:r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latin typeface="Corbel" pitchFamily="34" charset="0"/>
                <a:cs typeface="Lucida Sans"/>
              </a:rPr>
              <a:t> includes: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723260" y="18719006"/>
            <a:ext cx="10134600" cy="8124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  <a:spcAft>
                <a:spcPts val="0"/>
              </a:spcAft>
              <a:buClrTx/>
            </a:pPr>
            <a:r>
              <a:rPr lang="en-US" sz="4800" b="1" dirty="0" smtClean="0">
                <a:solidFill>
                  <a:srgbClr val="002060"/>
                </a:solidFill>
                <a:latin typeface="Corbel" pitchFamily="34" charset="0"/>
                <a:cs typeface="Lucida Handwriting"/>
              </a:rPr>
              <a:t>Molecular </a:t>
            </a:r>
            <a:r>
              <a:rPr lang="en-US" sz="4800" b="1" dirty="0" err="1" smtClean="0">
                <a:solidFill>
                  <a:srgbClr val="002060"/>
                </a:solidFill>
                <a:latin typeface="Corbel" pitchFamily="34" charset="0"/>
                <a:cs typeface="Lucida Handwriting"/>
              </a:rPr>
              <a:t>modelling</a:t>
            </a:r>
            <a:r>
              <a:rPr lang="en-US" sz="4800" b="1" dirty="0" smtClean="0">
                <a:solidFill>
                  <a:srgbClr val="002060"/>
                </a:solidFill>
                <a:latin typeface="Corbel" pitchFamily="34" charset="0"/>
                <a:cs typeface="Lucida Handwriting"/>
              </a:rPr>
              <a:t> </a:t>
            </a:r>
          </a:p>
          <a:p>
            <a:pPr algn="ctr">
              <a:lnSpc>
                <a:spcPts val="7000"/>
              </a:lnSpc>
              <a:spcAft>
                <a:spcPts val="0"/>
              </a:spcAft>
              <a:buClrTx/>
            </a:pPr>
            <a:r>
              <a:rPr lang="en-US" sz="4800" b="1" dirty="0" smtClean="0">
                <a:solidFill>
                  <a:srgbClr val="002060"/>
                </a:solidFill>
                <a:latin typeface="Corbel" pitchFamily="34" charset="0"/>
                <a:cs typeface="Lucida Handwriting"/>
              </a:rPr>
              <a:t>Biological Science </a:t>
            </a:r>
          </a:p>
          <a:p>
            <a:pPr algn="ctr">
              <a:lnSpc>
                <a:spcPts val="7000"/>
              </a:lnSpc>
              <a:spcAft>
                <a:spcPts val="0"/>
              </a:spcAft>
              <a:buClrTx/>
            </a:pPr>
            <a:r>
              <a:rPr lang="en-US" sz="4800" b="1" dirty="0" smtClean="0">
                <a:solidFill>
                  <a:srgbClr val="002060"/>
                </a:solidFill>
                <a:latin typeface="Corbel" pitchFamily="34" charset="0"/>
                <a:cs typeface="Lucida Handwriting"/>
              </a:rPr>
              <a:t>Computational Fluid Dynamics </a:t>
            </a:r>
          </a:p>
          <a:p>
            <a:pPr algn="ctr">
              <a:lnSpc>
                <a:spcPts val="7000"/>
              </a:lnSpc>
              <a:spcAft>
                <a:spcPts val="0"/>
              </a:spcAft>
              <a:buClrTx/>
            </a:pPr>
            <a:r>
              <a:rPr lang="en-US" sz="4800" b="1" dirty="0" smtClean="0">
                <a:solidFill>
                  <a:srgbClr val="002060"/>
                </a:solidFill>
                <a:latin typeface="Corbel" pitchFamily="34" charset="0"/>
                <a:cs typeface="Lucida Handwriting"/>
              </a:rPr>
              <a:t>Analysis of large data sets</a:t>
            </a:r>
          </a:p>
          <a:p>
            <a:pPr algn="ctr">
              <a:lnSpc>
                <a:spcPts val="7000"/>
              </a:lnSpc>
              <a:spcAft>
                <a:spcPts val="0"/>
              </a:spcAft>
              <a:buClrTx/>
            </a:pPr>
            <a:r>
              <a:rPr lang="en-US" sz="4800" b="1" dirty="0" err="1" smtClean="0">
                <a:solidFill>
                  <a:srgbClr val="002060"/>
                </a:solidFill>
                <a:latin typeface="Corbel" pitchFamily="34" charset="0"/>
                <a:cs typeface="Lucida Handwriting"/>
              </a:rPr>
              <a:t>Nano</a:t>
            </a:r>
            <a:r>
              <a:rPr lang="en-US" sz="4800" b="1" dirty="0" smtClean="0">
                <a:solidFill>
                  <a:srgbClr val="002060"/>
                </a:solidFill>
                <a:latin typeface="Corbel" pitchFamily="34" charset="0"/>
                <a:cs typeface="Lucida Handwriting"/>
              </a:rPr>
              <a:t>-optics </a:t>
            </a:r>
          </a:p>
          <a:p>
            <a:pPr algn="ctr">
              <a:lnSpc>
                <a:spcPts val="7000"/>
              </a:lnSpc>
              <a:spcAft>
                <a:spcPts val="0"/>
              </a:spcAft>
              <a:buClrTx/>
            </a:pPr>
            <a:r>
              <a:rPr lang="en-US" sz="4800" b="1" dirty="0" smtClean="0">
                <a:solidFill>
                  <a:srgbClr val="002060"/>
                </a:solidFill>
                <a:latin typeface="Corbel" pitchFamily="34" charset="0"/>
                <a:cs typeface="Lucida Handwriting"/>
              </a:rPr>
              <a:t>Environment science</a:t>
            </a:r>
          </a:p>
          <a:p>
            <a:pPr algn="ctr">
              <a:lnSpc>
                <a:spcPts val="7000"/>
              </a:lnSpc>
              <a:spcAft>
                <a:spcPts val="0"/>
              </a:spcAft>
              <a:buClrTx/>
            </a:pPr>
            <a:r>
              <a:rPr lang="en-US" sz="4800" b="1" dirty="0" smtClean="0">
                <a:solidFill>
                  <a:srgbClr val="002060"/>
                </a:solidFill>
                <a:latin typeface="Corbel" pitchFamily="34" charset="0"/>
                <a:cs typeface="Lucida Handwriting"/>
              </a:rPr>
              <a:t>Sound and Video  signaling</a:t>
            </a:r>
          </a:p>
          <a:p>
            <a:pPr algn="ctr">
              <a:lnSpc>
                <a:spcPts val="7000"/>
              </a:lnSpc>
              <a:spcAft>
                <a:spcPts val="0"/>
              </a:spcAft>
              <a:buClrTx/>
            </a:pPr>
            <a:r>
              <a:rPr lang="en-US" sz="4800" b="1" dirty="0" smtClean="0">
                <a:solidFill>
                  <a:srgbClr val="002060"/>
                </a:solidFill>
                <a:latin typeface="Corbel" pitchFamily="34" charset="0"/>
                <a:cs typeface="Lucida Handwriting"/>
              </a:rPr>
              <a:t>and many more ….</a:t>
            </a:r>
          </a:p>
          <a:p>
            <a:pPr algn="ctr">
              <a:lnSpc>
                <a:spcPts val="7000"/>
              </a:lnSpc>
              <a:spcAft>
                <a:spcPts val="0"/>
              </a:spcAft>
              <a:buClr>
                <a:srgbClr val="FF0000"/>
              </a:buClr>
              <a:buFont typeface="Wingdings" charset="2"/>
              <a:buChar char="ü"/>
            </a:pPr>
            <a:endParaRPr lang="en-US" sz="4800" b="1" dirty="0" smtClean="0">
              <a:solidFill>
                <a:srgbClr val="FF0000"/>
              </a:solidFill>
              <a:latin typeface="Lucida Handwriting"/>
              <a:cs typeface="Lucida Handwriting"/>
            </a:endParaRPr>
          </a:p>
        </p:txBody>
      </p:sp>
      <p:pic>
        <p:nvPicPr>
          <p:cNvPr id="57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0853" y="19098046"/>
            <a:ext cx="4494898" cy="20882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8" name="TextBox 57"/>
          <p:cNvSpPr txBox="1"/>
          <p:nvPr/>
        </p:nvSpPr>
        <p:spPr>
          <a:xfrm>
            <a:off x="970732" y="16052006"/>
            <a:ext cx="19126200" cy="1009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C00000"/>
                </a:solidFill>
                <a:latin typeface="Corbel" pitchFamily="34" charset="0"/>
                <a:cs typeface="Lucida Handwriting"/>
              </a:rPr>
              <a:t>Apply now for access at www.archie-west.ac.uk </a:t>
            </a:r>
          </a:p>
        </p:txBody>
      </p:sp>
      <p:pic>
        <p:nvPicPr>
          <p:cNvPr id="59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28316" y="19038496"/>
            <a:ext cx="3429000" cy="23227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69" name="Group 68"/>
          <p:cNvGrpSpPr/>
          <p:nvPr/>
        </p:nvGrpSpPr>
        <p:grpSpPr>
          <a:xfrm>
            <a:off x="15187612" y="23824406"/>
            <a:ext cx="2897187" cy="2819400"/>
            <a:chOff x="15263812" y="23291006"/>
            <a:chExt cx="2287587" cy="2120900"/>
          </a:xfrm>
        </p:grpSpPr>
        <p:pic>
          <p:nvPicPr>
            <p:cNvPr id="62" name="Picture 4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63812" y="23291006"/>
              <a:ext cx="2287587" cy="2120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63" name="Picture 5"/>
            <p:cNvPicPr>
              <a:picLocks noChangeAspect="1" noChangeArrowheads="1"/>
            </p:cNvPicPr>
            <p:nvPr/>
          </p:nvPicPr>
          <p:blipFill>
            <a:blip r:embed="rId9" cstate="screen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16212" y="23443406"/>
              <a:ext cx="2095500" cy="1836738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8" name="Picture 5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66876" y="22071806"/>
            <a:ext cx="3743922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6371332" y="880022"/>
            <a:ext cx="8856984" cy="3615149"/>
            <a:chOff x="250652" y="519982"/>
            <a:chExt cx="8856984" cy="3615149"/>
          </a:xfrm>
        </p:grpSpPr>
        <p:sp>
          <p:nvSpPr>
            <p:cNvPr id="28" name="TextBox 27"/>
            <p:cNvSpPr txBox="1"/>
            <p:nvPr/>
          </p:nvSpPr>
          <p:spPr>
            <a:xfrm>
              <a:off x="250652" y="3413074"/>
              <a:ext cx="8856984" cy="722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>
                  <a:solidFill>
                    <a:schemeClr val="accent2">
                      <a:lumMod val="75000"/>
                    </a:schemeClr>
                  </a:solidFill>
                  <a:latin typeface="Arial Rounded MT Bold" pitchFamily="34" charset="0"/>
                  <a:ea typeface="DejaVu Sans" pitchFamily="34" charset="0"/>
                  <a:cs typeface="DejaVu Sans" pitchFamily="34" charset="0"/>
                </a:rPr>
                <a:t>www.archie-west.ac.uk</a:t>
              </a:r>
            </a:p>
          </p:txBody>
        </p:sp>
        <p:pic>
          <p:nvPicPr>
            <p:cNvPr id="1027" name="Picture 3" descr="C:\Users\ricky\Documents\Archie-West\Publicity\archiewest_logo_large_without_text.pn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38684" y="519982"/>
              <a:ext cx="7383463" cy="2786063"/>
            </a:xfrm>
            <a:prstGeom prst="rect">
              <a:avLst/>
            </a:prstGeom>
            <a:noFill/>
          </p:spPr>
        </p:pic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397412" y="888206"/>
            <a:ext cx="3074740" cy="1800200"/>
          </a:xfrm>
          <a:prstGeom prst="rect">
            <a:avLst/>
          </a:prstGeom>
        </p:spPr>
      </p:pic>
      <p:pic>
        <p:nvPicPr>
          <p:cNvPr id="1030" name="Picture 6" descr="C:\Users\ricky\Documents\Archie-West\Publicity\photos\Photographer\12-067-23 - Version 2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6717" y="7720782"/>
            <a:ext cx="9957208" cy="6624736"/>
          </a:xfrm>
          <a:prstGeom prst="rect">
            <a:avLst/>
          </a:prstGeom>
          <a:noFill/>
        </p:spPr>
      </p:pic>
      <p:pic>
        <p:nvPicPr>
          <p:cNvPr id="1031" name="Picture 7" descr="C:\Users\ricky\Documents\Archie-West\Publicity\Consortia Logos\UStrath-colour-on_white-1500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62012" y="888206"/>
            <a:ext cx="3054995" cy="2181267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938212" y="26946918"/>
            <a:ext cx="1950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en-US" sz="3600" b="1" dirty="0" smtClean="0">
                <a:solidFill>
                  <a:srgbClr val="C00000"/>
                </a:solidFill>
                <a:latin typeface="Corbel" pitchFamily="34" charset="0"/>
                <a:cs typeface="Lucida Handwriting"/>
              </a:rPr>
              <a:t>*</a:t>
            </a:r>
            <a:r>
              <a:rPr lang="en-US" sz="3600" b="1" dirty="0" smtClean="0">
                <a:solidFill>
                  <a:srgbClr val="C00000"/>
                </a:solidFill>
                <a:latin typeface="Corbel" pitchFamily="34" charset="0"/>
                <a:cs typeface="Calibri"/>
              </a:rPr>
              <a:t>Access is </a:t>
            </a:r>
            <a:r>
              <a:rPr lang="en-US" sz="3600" b="1" dirty="0" smtClean="0">
                <a:solidFill>
                  <a:srgbClr val="C00000"/>
                </a:solidFill>
                <a:latin typeface="Corbel" pitchFamily="34" charset="0"/>
                <a:cs typeface="Calibri"/>
              </a:rPr>
              <a:t>free of charge until 31</a:t>
            </a:r>
            <a:r>
              <a:rPr lang="en-US" sz="3600" b="1" baseline="30000" dirty="0" smtClean="0">
                <a:solidFill>
                  <a:srgbClr val="C00000"/>
                </a:solidFill>
                <a:latin typeface="Corbel" pitchFamily="34" charset="0"/>
                <a:cs typeface="Calibri"/>
              </a:rPr>
              <a:t>st</a:t>
            </a:r>
            <a:r>
              <a:rPr lang="en-US" sz="3600" b="1" dirty="0" smtClean="0">
                <a:solidFill>
                  <a:srgbClr val="C00000"/>
                </a:solidFill>
                <a:latin typeface="Corbel" pitchFamily="34" charset="0"/>
                <a:cs typeface="Calibri"/>
              </a:rPr>
              <a:t> of March 2013. </a:t>
            </a:r>
            <a:endParaRPr lang="en-US" sz="3600" b="1" dirty="0" smtClean="0">
              <a:solidFill>
                <a:srgbClr val="C00000"/>
              </a:solidFill>
              <a:latin typeface="Corbel" pitchFamily="34" charset="0"/>
              <a:cs typeface="Calibri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en-US" sz="3600" b="1" dirty="0" smtClean="0">
                <a:solidFill>
                  <a:srgbClr val="C00000"/>
                </a:solidFill>
                <a:latin typeface="Corbel" pitchFamily="34" charset="0"/>
                <a:cs typeface="Calibri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Corbel" pitchFamily="34" charset="0"/>
                <a:cs typeface="Calibri"/>
              </a:rPr>
              <a:t>  </a:t>
            </a:r>
            <a:r>
              <a:rPr lang="en-US" sz="3600" b="1" dirty="0" smtClean="0">
                <a:solidFill>
                  <a:srgbClr val="C00000"/>
                </a:solidFill>
                <a:latin typeface="Corbel" pitchFamily="34" charset="0"/>
                <a:cs typeface="Calibri"/>
              </a:rPr>
              <a:t>From </a:t>
            </a:r>
            <a:r>
              <a:rPr lang="en-US" sz="3600" b="1" dirty="0" smtClean="0">
                <a:solidFill>
                  <a:srgbClr val="C00000"/>
                </a:solidFill>
                <a:latin typeface="Corbel" pitchFamily="34" charset="0"/>
                <a:cs typeface="Calibri"/>
              </a:rPr>
              <a:t>1</a:t>
            </a:r>
            <a:r>
              <a:rPr lang="en-US" sz="3600" b="1" baseline="30000" dirty="0" smtClean="0">
                <a:solidFill>
                  <a:srgbClr val="C00000"/>
                </a:solidFill>
                <a:latin typeface="Corbel" pitchFamily="34" charset="0"/>
                <a:cs typeface="Calibri"/>
              </a:rPr>
              <a:t>st</a:t>
            </a:r>
            <a:r>
              <a:rPr lang="en-US" sz="3600" b="1" dirty="0" smtClean="0">
                <a:solidFill>
                  <a:srgbClr val="C00000"/>
                </a:solidFill>
                <a:latin typeface="Corbel" pitchFamily="34" charset="0"/>
                <a:cs typeface="Calibri"/>
              </a:rPr>
              <a:t> of April </a:t>
            </a:r>
            <a:r>
              <a:rPr lang="en-US" sz="3600" b="1" dirty="0" smtClean="0">
                <a:solidFill>
                  <a:srgbClr val="C00000"/>
                </a:solidFill>
                <a:latin typeface="Corbel" pitchFamily="34" charset="0"/>
                <a:cs typeface="Calibri"/>
              </a:rPr>
              <a:t>charges will apply according to our </a:t>
            </a:r>
            <a:r>
              <a:rPr lang="en-US" sz="3600" b="1" dirty="0" smtClean="0">
                <a:solidFill>
                  <a:srgbClr val="C00000"/>
                </a:solidFill>
                <a:latin typeface="Corbel" pitchFamily="34" charset="0"/>
                <a:cs typeface="Calibri"/>
              </a:rPr>
              <a:t>Terms and </a:t>
            </a:r>
            <a:r>
              <a:rPr lang="en-US" sz="3600" b="1" dirty="0" smtClean="0">
                <a:solidFill>
                  <a:srgbClr val="C00000"/>
                </a:solidFill>
                <a:latin typeface="Corbel" pitchFamily="34" charset="0"/>
                <a:cs typeface="Calibri"/>
              </a:rPr>
              <a:t>Conditions. </a:t>
            </a:r>
            <a:endParaRPr lang="en-US" sz="3600" b="1" dirty="0" smtClean="0">
              <a:solidFill>
                <a:srgbClr val="C00000"/>
              </a:solidFill>
              <a:latin typeface="Corbel" pitchFamily="34" charset="0"/>
              <a:cs typeface="Calibri"/>
            </a:endParaRPr>
          </a:p>
        </p:txBody>
      </p:sp>
      <p:pic>
        <p:nvPicPr>
          <p:cNvPr id="32" name="Picture 31" descr="turbine_transparent.gif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20212" y="19557206"/>
            <a:ext cx="17907000" cy="57023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136</Words>
  <Application>Microsoft Office PowerPoint</Application>
  <PresentationFormat>Custom</PresentationFormat>
  <Paragraphs>18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ARCHIE-WeSt is hosted at the University of Strathclyde. The aim of the centre established in March 2012 (EPSRC award) is to support multi-disciplinary research.</dc:title>
  <dc:creator>ricky</dc:creator>
  <cp:lastModifiedBy>ricky</cp:lastModifiedBy>
  <cp:revision>43</cp:revision>
  <cp:lastPrinted>1601-01-01T00:00:00Z</cp:lastPrinted>
  <dcterms:created xsi:type="dcterms:W3CDTF">2012-10-17T14:48:27Z</dcterms:created>
  <dcterms:modified xsi:type="dcterms:W3CDTF">2012-10-17T15:43:30Z</dcterms:modified>
</cp:coreProperties>
</file>