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Default Extension="tiff" ContentType="image/tiff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embeddings/Microsoft_Equation3.bin" ContentType="application/vnd.openxmlformats-officedocument.oleObject"/>
  <Override PartName="/ppt/notesSlides/notesSlide23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1"/>
  </p:notesMasterIdLst>
  <p:sldIdLst>
    <p:sldId id="262" r:id="rId2"/>
    <p:sldId id="266" r:id="rId3"/>
    <p:sldId id="270" r:id="rId4"/>
    <p:sldId id="263" r:id="rId5"/>
    <p:sldId id="271" r:id="rId6"/>
    <p:sldId id="272" r:id="rId7"/>
    <p:sldId id="283" r:id="rId8"/>
    <p:sldId id="274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370" r:id="rId17"/>
    <p:sldId id="284" r:id="rId18"/>
    <p:sldId id="297" r:id="rId19"/>
    <p:sldId id="298" r:id="rId20"/>
    <p:sldId id="317" r:id="rId21"/>
    <p:sldId id="321" r:id="rId22"/>
    <p:sldId id="352" r:id="rId23"/>
    <p:sldId id="368" r:id="rId24"/>
    <p:sldId id="346" r:id="rId25"/>
    <p:sldId id="347" r:id="rId26"/>
    <p:sldId id="299" r:id="rId27"/>
    <p:sldId id="285" r:id="rId28"/>
    <p:sldId id="286" r:id="rId29"/>
    <p:sldId id="295" r:id="rId30"/>
    <p:sldId id="294" r:id="rId31"/>
    <p:sldId id="296" r:id="rId32"/>
    <p:sldId id="287" r:id="rId33"/>
    <p:sldId id="288" r:id="rId34"/>
    <p:sldId id="292" r:id="rId35"/>
    <p:sldId id="300" r:id="rId36"/>
    <p:sldId id="301" r:id="rId37"/>
    <p:sldId id="302" r:id="rId38"/>
    <p:sldId id="333" r:id="rId39"/>
    <p:sldId id="335" r:id="rId40"/>
    <p:sldId id="303" r:id="rId41"/>
    <p:sldId id="306" r:id="rId42"/>
    <p:sldId id="311" r:id="rId43"/>
    <p:sldId id="323" r:id="rId44"/>
    <p:sldId id="366" r:id="rId45"/>
    <p:sldId id="318" r:id="rId46"/>
    <p:sldId id="307" r:id="rId47"/>
    <p:sldId id="330" r:id="rId48"/>
    <p:sldId id="340" r:id="rId49"/>
    <p:sldId id="353" r:id="rId50"/>
    <p:sldId id="309" r:id="rId51"/>
    <p:sldId id="350" r:id="rId52"/>
    <p:sldId id="354" r:id="rId53"/>
    <p:sldId id="364" r:id="rId54"/>
    <p:sldId id="365" r:id="rId55"/>
    <p:sldId id="320" r:id="rId56"/>
    <p:sldId id="308" r:id="rId57"/>
    <p:sldId id="345" r:id="rId58"/>
    <p:sldId id="310" r:id="rId59"/>
    <p:sldId id="356" r:id="rId60"/>
    <p:sldId id="361" r:id="rId61"/>
    <p:sldId id="360" r:id="rId62"/>
    <p:sldId id="363" r:id="rId63"/>
    <p:sldId id="362" r:id="rId64"/>
    <p:sldId id="367" r:id="rId65"/>
    <p:sldId id="348" r:id="rId66"/>
    <p:sldId id="341" r:id="rId67"/>
    <p:sldId id="342" r:id="rId68"/>
    <p:sldId id="343" r:id="rId69"/>
    <p:sldId id="36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680" autoAdjust="0"/>
    <p:restoredTop sz="90708" autoAdjust="0"/>
  </p:normalViewPr>
  <p:slideViewPr>
    <p:cSldViewPr snapToGrid="0" snapToObjects="1">
      <p:cViewPr varScale="1">
        <p:scale>
          <a:sx n="107" d="100"/>
          <a:sy n="107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4" Type="http://schemas.openxmlformats.org/officeDocument/2006/relationships/image" Target="../media/image106.wmf"/><Relationship Id="rId5" Type="http://schemas.openxmlformats.org/officeDocument/2006/relationships/image" Target="../media/image107.wmf"/><Relationship Id="rId6" Type="http://schemas.openxmlformats.org/officeDocument/2006/relationships/image" Target="../media/image108.wmf"/><Relationship Id="rId7" Type="http://schemas.openxmlformats.org/officeDocument/2006/relationships/image" Target="../media/image109.wmf"/><Relationship Id="rId8" Type="http://schemas.openxmlformats.org/officeDocument/2006/relationships/image" Target="../media/image110.wmf"/><Relationship Id="rId9" Type="http://schemas.openxmlformats.org/officeDocument/2006/relationships/image" Target="../media/image111.wmf"/><Relationship Id="rId10" Type="http://schemas.openxmlformats.org/officeDocument/2006/relationships/image" Target="../media/image112.wmf"/><Relationship Id="rId1" Type="http://schemas.openxmlformats.org/officeDocument/2006/relationships/image" Target="../media/image103.wmf"/><Relationship Id="rId2" Type="http://schemas.openxmlformats.org/officeDocument/2006/relationships/image" Target="../media/image10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E530B-4B0A-394B-9FC0-1A469A4AD065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FEBF5-6B30-E14D-9614-8C25C4688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384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98C537-9F77-EE4A-8401-F4DDC61E4B10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CD6006D-B845-6C40-A1E1-461750BB365A}" type="slidenum">
              <a:rPr lang="en-US" sz="1200"/>
              <a:pPr algn="r" eaLnBrk="1" hangingPunct="1"/>
              <a:t>27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825FC4-A474-1E43-A7DA-3AA7F1A33072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4027AA-12ED-9E43-A74B-795B94D452E0}" type="slidenum">
              <a:rPr lang="en-GB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6E8F1A-4057-7742-BB55-4A0608EDCE6F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500" dirty="0" smtClean="0"/>
              <a:t>Centre for Ultrasonic Engineering</a:t>
            </a:r>
          </a:p>
          <a:p>
            <a:pPr eaLnBrk="1" hangingPunct="1"/>
            <a:endParaRPr lang="en-GB" sz="1500" dirty="0"/>
          </a:p>
          <a:p>
            <a:pPr eaLnBrk="1" hangingPunct="1"/>
            <a:r>
              <a:rPr lang="en-GB" sz="1500" dirty="0" smtClean="0"/>
              <a:t>fig is grain structure of a weld, modelled in </a:t>
            </a:r>
            <a:r>
              <a:rPr lang="en-GB" sz="1500" dirty="0" err="1" smtClean="0"/>
              <a:t>PZFlex</a:t>
            </a:r>
            <a:endParaRPr lang="en-GB" sz="1500" dirty="0" smtClean="0"/>
          </a:p>
          <a:p>
            <a:pPr eaLnBrk="1" hangingPunct="1"/>
            <a:endParaRPr lang="en-GB" sz="1500" dirty="0"/>
          </a:p>
          <a:p>
            <a:pPr eaLnBrk="1" hangingPunct="1"/>
            <a:r>
              <a:rPr lang="en-GB" sz="1500" dirty="0" smtClean="0"/>
              <a:t>shows the complexity of the materials that we're able to simulate </a:t>
            </a:r>
          </a:p>
          <a:p>
            <a:pPr eaLnBrk="1" hangingPunct="1"/>
            <a:r>
              <a:rPr lang="en-GB" sz="1500" dirty="0" smtClean="0"/>
              <a:t>ultrasound transducer array is also present in the model (depicted by the red and blue stripes at the top of the image)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4D3FC3C-19BB-437A-AC4F-FD1EECD52411}" type="slidenum">
              <a:rPr lang="en-GB">
                <a:latin typeface="Calibri" pitchFamily="34" charset="0"/>
              </a:rPr>
              <a:pPr eaLnBrk="1" hangingPunct="1"/>
              <a:t>44</a:t>
            </a:fld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Collaboration with University of Kharkov, Ukraine</a:t>
            </a:r>
          </a:p>
          <a:p>
            <a:pPr eaLnBrk="1" hangingPunct="1"/>
            <a:endParaRPr lang="en-US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Models complex frog populations and how genomes are passed on in different micro populations when taking into account different environmental factors</a:t>
            </a:r>
          </a:p>
          <a:p>
            <a:pPr eaLnBrk="1" hangingPunct="1"/>
            <a:endParaRPr lang="en-US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Already run on GCU cluster so don’t anticipate any difficulty in porting to Archie-West</a:t>
            </a:r>
          </a:p>
          <a:p>
            <a:pPr eaLnBrk="1" hangingPunct="1"/>
            <a:endParaRPr lang="en-US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endParaRPr lang="en-US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B0C391-044D-A043-9108-BBCF8FAF8322}" type="slidenum">
              <a:rPr lang="en-GB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Don</a:t>
            </a:r>
            <a:endParaRPr lang="en-US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Intends to run simulations to compare with data from GCU experiments.  Would help to develop / calibrate his model.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63C381-23A4-4662-9445-4D27788EC3CD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0355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sz="1500" dirty="0" smtClean="0"/>
              <a:t>Semiconductor </a:t>
            </a:r>
            <a:r>
              <a:rPr lang="en-GB" sz="1500" dirty="0"/>
              <a:t>s</a:t>
            </a:r>
            <a:r>
              <a:rPr lang="en-GB" sz="1500" dirty="0" smtClean="0"/>
              <a:t>pectroscopy </a:t>
            </a:r>
          </a:p>
          <a:p>
            <a:pPr eaLnBrk="1" hangingPunct="1">
              <a:spcBef>
                <a:spcPct val="0"/>
              </a:spcBef>
            </a:pPr>
            <a:r>
              <a:rPr lang="en-GB" sz="1500" dirty="0" smtClean="0"/>
              <a:t> </a:t>
            </a:r>
            <a:endParaRPr lang="en-GB" sz="1500" dirty="0"/>
          </a:p>
          <a:p>
            <a:pPr eaLnBrk="1" hangingPunct="1">
              <a:spcBef>
                <a:spcPct val="0"/>
              </a:spcBef>
            </a:pPr>
            <a:r>
              <a:rPr lang="en-GB" sz="1500" dirty="0" smtClean="0"/>
              <a:t>simulating a wide range of deposition conditions for the growth of Nitride thin films. requires many simulations, each taking several days.</a:t>
            </a:r>
            <a:r>
              <a:rPr lang="en-GB" sz="1500" baseline="0" dirty="0" smtClean="0"/>
              <a:t> </a:t>
            </a:r>
            <a:r>
              <a:rPr lang="en-GB" sz="1500" dirty="0" smtClean="0"/>
              <a:t>global computational searches for stable dislocations in optoelectronics materials  requires many simulations (&gt; 100,000). Figure shows different types of dislocation states corresponding to local </a:t>
            </a:r>
            <a:r>
              <a:rPr lang="en-GB" sz="1500" dirty="0" err="1" smtClean="0"/>
              <a:t>mimina</a:t>
            </a:r>
            <a:r>
              <a:rPr lang="en-GB" sz="1500" dirty="0" smtClean="0"/>
              <a:t> in state energy.</a:t>
            </a:r>
            <a:r>
              <a:rPr lang="en-GB" sz="1500" baseline="0" dirty="0" smtClean="0"/>
              <a:t> </a:t>
            </a:r>
            <a:r>
              <a:rPr lang="en-GB" sz="1500" dirty="0" smtClean="0"/>
              <a:t>HPC used generally for large scale modelling of electronic and optical properties of nanostructured materials - computationally very intensive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32CC79-21C1-4DD1-AD79-66C60218705C}" type="slidenum">
              <a:rPr lang="en-GB">
                <a:latin typeface="Calibri" pitchFamily="34" charset="0"/>
              </a:rPr>
              <a:pPr eaLnBrk="1" hangingPunct="1"/>
              <a:t>54</a:t>
            </a:fld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Waiting for Bonnie to send us two slides on her work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interactions between proteins and solid surfaces are essential in biomaterials, medical implants, drug delivery systems, food storage, </a:t>
            </a:r>
            <a:r>
              <a:rPr lang="en-US" sz="1200" dirty="0" err="1" smtClean="0"/>
              <a:t>nanofood</a:t>
            </a:r>
            <a:r>
              <a:rPr lang="en-US" sz="1200" dirty="0" smtClean="0"/>
              <a:t>, separation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FEBF5-6B30-E14D-9614-8C25C468820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Don</a:t>
            </a:r>
            <a:endParaRPr lang="en-US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Intends to run simulations to compare with data from GCU experiments.  Would help to develop / calibrate his model.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Don</a:t>
            </a:r>
            <a:endParaRPr lang="en-US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Intends to run simulations to compare with data from GCU experiments.  Would help to develop / calibrate his model.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63C381-23A4-4662-9445-4D27788EC3CD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5447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Don</a:t>
            </a:r>
            <a:endParaRPr lang="en-US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Intends to run simulations to compare with data from GCU experiments.  Would help to develop / calibrate his model.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CFD</a:t>
            </a:r>
            <a:r>
              <a:rPr lang="en-US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– computational fluid dynamics</a:t>
            </a:r>
          </a:p>
          <a:p>
            <a:pPr eaLnBrk="1" hangingPunct="1"/>
            <a:endParaRPr lang="en-US" baseline="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DSMC – Direct Simulation MC</a:t>
            </a:r>
            <a:endParaRPr lang="en-US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500" dirty="0" smtClean="0"/>
              <a:t>Tom </a:t>
            </a:r>
            <a:r>
              <a:rPr lang="en-GB" sz="1500" dirty="0" err="1" smtClean="0"/>
              <a:t>McCombes</a:t>
            </a:r>
            <a:r>
              <a:rPr lang="en-GB" sz="1500" dirty="0" smtClean="0"/>
              <a:t>, Mechanical &amp; Aerospace Engineering</a:t>
            </a:r>
          </a:p>
          <a:p>
            <a:pPr eaLnBrk="1" hangingPunct="1"/>
            <a:endParaRPr lang="en-GB" sz="1500" dirty="0"/>
          </a:p>
          <a:p>
            <a:pPr eaLnBrk="1" hangingPunct="1"/>
            <a:r>
              <a:rPr lang="en-GB" sz="1500" dirty="0" smtClean="0"/>
              <a:t>in-house solver for wake modelling of tidal turbine arrays</a:t>
            </a:r>
          </a:p>
          <a:p>
            <a:pPr eaLnBrk="1" hangingPunct="1"/>
            <a:endParaRPr lang="en-GB" sz="1500" dirty="0" smtClean="0"/>
          </a:p>
          <a:p>
            <a:pPr eaLnBrk="1" hangingPunct="1"/>
            <a:r>
              <a:rPr lang="en-GB" sz="1500" dirty="0" smtClean="0"/>
              <a:t>Compute unsteady device loads due to wake, turbulence and free-surface interactions</a:t>
            </a:r>
          </a:p>
          <a:p>
            <a:pPr eaLnBrk="1" hangingPunct="1"/>
            <a:endParaRPr lang="en-GB" sz="1500" dirty="0" smtClean="0"/>
          </a:p>
          <a:p>
            <a:pPr eaLnBrk="1" hangingPunct="1"/>
            <a:r>
              <a:rPr lang="en-GB" sz="1500" dirty="0" smtClean="0"/>
              <a:t>Improve confidence in device design, scaling experimental results and optimising array layouts</a:t>
            </a:r>
          </a:p>
          <a:p>
            <a:pPr eaLnBrk="1" hangingPunct="1"/>
            <a:endParaRPr lang="en-GB" sz="1500" dirty="0" smtClean="0"/>
          </a:p>
          <a:p>
            <a:pPr eaLnBrk="1" hangingPunct="1"/>
            <a:r>
              <a:rPr lang="en-GB" sz="1500" dirty="0" smtClean="0"/>
              <a:t>Supported by and informing EPSRC SUPERGEN Marine Phase 3 and FP7 </a:t>
            </a:r>
            <a:r>
              <a:rPr lang="en-GB" sz="1500" dirty="0" err="1" smtClean="0"/>
              <a:t>MaRINET</a:t>
            </a:r>
            <a:r>
              <a:rPr lang="en-GB" sz="1500" dirty="0" smtClean="0"/>
              <a:t> projects</a:t>
            </a:r>
          </a:p>
          <a:p>
            <a:pPr eaLnBrk="1" hangingPunct="1"/>
            <a:endParaRPr lang="en-GB" sz="1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A112353-DE8F-46F5-BD0D-4F1CF6DCA751}" type="slidenum">
              <a:rPr lang="en-GB">
                <a:latin typeface="Calibri" pitchFamily="34" charset="0"/>
              </a:rPr>
              <a:pPr eaLnBrk="1" hangingPunct="1"/>
              <a:t>63</a:t>
            </a:fld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FF0066"/>
              </a:buClr>
            </a:pPr>
            <a:r>
              <a:rPr lang="en-GB" altLang="zh-CN" sz="1500" dirty="0" smtClean="0"/>
              <a:t>Qing Xiao, NAME</a:t>
            </a: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Ø"/>
            </a:pPr>
            <a:endParaRPr lang="en-GB" altLang="zh-CN" sz="1500" dirty="0" smtClean="0"/>
          </a:p>
          <a:p>
            <a:pPr eaLnBrk="1" hangingPunct="1">
              <a:buClr>
                <a:srgbClr val="FF0066"/>
              </a:buClr>
            </a:pPr>
            <a:r>
              <a:rPr lang="en-GB" altLang="zh-CN" sz="1500" dirty="0" smtClean="0"/>
              <a:t>the power extraction enhancement of Vertical Axis Wind Turbine by using of a fixed and oscillating flap. </a:t>
            </a: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Ø"/>
            </a:pPr>
            <a:endParaRPr lang="en-GB" altLang="zh-CN" sz="1500" dirty="0" smtClean="0"/>
          </a:p>
          <a:p>
            <a:pPr eaLnBrk="1" hangingPunct="1">
              <a:buClr>
                <a:srgbClr val="FF0066"/>
              </a:buClr>
            </a:pPr>
            <a:r>
              <a:rPr lang="en-GB" sz="1500" dirty="0" smtClean="0"/>
              <a:t>CFD results show that </a:t>
            </a:r>
            <a:r>
              <a:rPr lang="en-GB" altLang="zh-CN" sz="1500" dirty="0" smtClean="0">
                <a:solidFill>
                  <a:srgbClr val="000000"/>
                </a:solidFill>
                <a:cs typeface="Times New Roman" pitchFamily="18" charset="0"/>
              </a:rPr>
              <a:t>under some optimal flap geometry and flow conditions, turbine power coefficient (Cop) reaches 28.28% enhancement as compared to the conventional blade turbine.</a:t>
            </a: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Ø"/>
            </a:pPr>
            <a:endParaRPr lang="en-GB" altLang="zh-CN" sz="15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buClr>
                <a:srgbClr val="FF0066"/>
              </a:buClr>
            </a:pPr>
            <a:r>
              <a:rPr lang="en-GB" altLang="zh-CN" sz="1500" dirty="0" smtClean="0">
                <a:solidFill>
                  <a:srgbClr val="000000"/>
                </a:solidFill>
                <a:cs typeface="Times New Roman" pitchFamily="18" charset="0"/>
              </a:rPr>
              <a:t>Detailed analysis on the flow structure demonstrates that this is related to the effective flow separation suppression and vortex control by applying a fixed and oscillating flap</a:t>
            </a:r>
            <a:r>
              <a:rPr lang="en-GB" altLang="zh-CN" sz="1500" dirty="0" smtClean="0"/>
              <a:t>  </a:t>
            </a:r>
            <a:endParaRPr lang="en-GB" sz="1500" dirty="0" smtClean="0"/>
          </a:p>
          <a:p>
            <a:pPr eaLnBrk="1" hangingPunct="1">
              <a:spcBef>
                <a:spcPct val="0"/>
              </a:spcBef>
            </a:pPr>
            <a:endParaRPr lang="en-GB" sz="1500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D069F54-D23A-4C41-B7C0-3ED193FAABA1}" type="slidenum">
              <a:rPr lang="zh-CN" altLang="en-US">
                <a:latin typeface="Calibri" pitchFamily="34" charset="0"/>
              </a:rPr>
              <a:pPr eaLnBrk="1" hangingPunct="1"/>
              <a:t>64</a:t>
            </a:fld>
            <a:endParaRPr lang="en-US" altLang="zh-C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FEBF5-6B30-E14D-9614-8C25C468820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8E0C7-429E-344C-ACCC-F1C2733F003A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r>
              <a:rPr lang="en-GB" dirty="0" smtClean="0"/>
              <a:t>Artificial life</a:t>
            </a: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AFB4B-F46E-D845-8570-0EE3E04A8942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BB3780-883E-7C46-94BA-F98C985A88BB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E460C3-254E-524C-A409-C872CDEFC520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C19F7-2502-064A-91B5-8DF8F0EA899B}" type="slidenum">
              <a:rPr lang="en-GB"/>
              <a:pPr/>
              <a:t>36</a:t>
            </a:fld>
            <a:endParaRPr lang="en-GB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346B77-F6B9-DA40-A5A8-9D7D6A950962}" type="slidenum">
              <a:rPr lang="en-GB"/>
              <a:pPr/>
              <a:t>37</a:t>
            </a:fld>
            <a:endParaRPr lang="en-GB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2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874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80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F1635-3D3D-D14E-9A91-B36FF9C0542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245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734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274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962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879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221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522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877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AA49-9AAC-3C42-97C9-A6B3E7E41D9A}" type="datetimeFigureOut">
              <a:rPr lang="en-US" smtClean="0"/>
              <a:pPr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6A890-7E6F-5447-8C3B-FC9C15B8C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99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e-west.ac.uk" TargetMode="Externa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ec.org" TargetMode="External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mulheran@strath.ac.uk" TargetMode="External"/><Relationship Id="rId4" Type="http://schemas.openxmlformats.org/officeDocument/2006/relationships/hyperlink" Target="mailto:maxim.fedorov@start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tell.tuttle@strath.ac.uk" TargetMode="External"/><Relationship Id="rId4" Type="http://schemas.openxmlformats.org/officeDocument/2006/relationships/hyperlink" Target="mailto:Andrew.McLean@uws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vassilis.charissis@gcu.ac.uk" TargetMode="External"/><Relationship Id="rId4" Type="http://schemas.openxmlformats.org/officeDocument/2006/relationships/hyperlink" Target="mailto:j.d.moore@gcu.ac.uk" TargetMode="External"/><Relationship Id="rId5" Type="http://schemas.openxmlformats.org/officeDocument/2006/relationships/hyperlink" Target="mailto:qi.wang@uws.ac.uk" TargetMode="External"/><Relationship Id="rId6" Type="http://schemas.openxmlformats.org/officeDocument/2006/relationships/hyperlink" Target="mailto:a.gachagan@strath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ne@gcal.ac.uk" TargetMode="External"/><Relationship Id="rId4" Type="http://schemas.openxmlformats.org/officeDocument/2006/relationships/hyperlink" Target="mailto:Q.Mair@gcal.ac.uk" TargetMode="External"/><Relationship Id="rId5" Type="http://schemas.openxmlformats.org/officeDocument/2006/relationships/hyperlink" Target="mailto:gregory.morozov@uws.ac.uk" TargetMode="External"/><Relationship Id="rId6" Type="http://schemas.openxmlformats.org/officeDocument/2006/relationships/hyperlink" Target="mailto:lss@cs.stir.ac.uk" TargetMode="External"/><Relationship Id="rId7" Type="http://schemas.openxmlformats.org/officeDocument/2006/relationships/hyperlink" Target="mailto:bpg@cs.stir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mcmeekin@gcal.ac.uk" TargetMode="External"/><Relationship Id="rId4" Type="http://schemas.openxmlformats.org/officeDocument/2006/relationships/hyperlink" Target="mailto:g.l.oppo@strath.ac.uk" TargetMode="External"/><Relationship Id="rId5" Type="http://schemas.openxmlformats.org/officeDocument/2006/relationships/hyperlink" Target="mailto:b.w.j.mcneil@strath.ac.uk" TargetMode="External"/><Relationship Id="rId6" Type="http://schemas.openxmlformats.org/officeDocument/2006/relationships/hyperlink" Target="mailto:benjamin.hourahine@strath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hyperlink" Target="mailto:B.Steves@gul.ac.uk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.McGlinchey@gcu.ac.uk" TargetMode="External"/><Relationship Id="rId4" Type="http://schemas.openxmlformats.org/officeDocument/2006/relationships/hyperlink" Target="mailto:Sergio.Campobasso@glasgow.ac.uk" TargetMode="External"/><Relationship Id="rId5" Type="http://schemas.openxmlformats.org/officeDocument/2006/relationships/hyperlink" Target="mailto:jason.reese@strath.ac.uk" TargetMode="External"/><Relationship Id="rId6" Type="http://schemas.openxmlformats.org/officeDocument/2006/relationships/hyperlink" Target="mailto:tom.mccombes@strath.ac.uk" TargetMode="External"/><Relationship Id="rId7" Type="http://schemas.openxmlformats.org/officeDocument/2006/relationships/hyperlink" Target="mailto:qing.xiao@strath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kjt@cs.stir.ac.uk" TargetMode="External"/><Relationship Id="rId4" Type="http://schemas.openxmlformats.org/officeDocument/2006/relationships/hyperlink" Target="mailto:sbj@cs.stir.ac.uk" TargetMode="External"/><Relationship Id="rId5" Type="http://schemas.openxmlformats.org/officeDocument/2006/relationships/hyperlink" Target="mailto:sma@cs.stir.ac.uk" TargetMode="External"/><Relationship Id="rId6" Type="http://schemas.openxmlformats.org/officeDocument/2006/relationships/hyperlink" Target="mailto:ak@cs.stir.ac.uk" TargetMode="External"/><Relationship Id="rId7" Type="http://schemas.openxmlformats.org/officeDocument/2006/relationships/hyperlink" Target="mailto:dec@cs.stir.ac.uk" TargetMode="External"/><Relationship Id="rId8" Type="http://schemas.openxmlformats.org/officeDocument/2006/relationships/hyperlink" Target="mailto:ces@cs.stir.ac.uk" TargetMode="External"/><Relationship Id="rId9" Type="http://schemas.openxmlformats.org/officeDocument/2006/relationships/hyperlink" Target="mailto:kms@cs.stir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eg"/><Relationship Id="rId12" Type="http://schemas.openxmlformats.org/officeDocument/2006/relationships/hyperlink" Target="mailto:paul.mulheran@strath.ac.uk" TargetMode="External"/><Relationship Id="rId13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tiff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2.jpeg"/><Relationship Id="rId8" Type="http://schemas.openxmlformats.org/officeDocument/2006/relationships/hyperlink" Target="mailto:maxim.fedorov@strath.ac.uk" TargetMode="External"/><Relationship Id="rId9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eg"/><Relationship Id="rId12" Type="http://schemas.openxmlformats.org/officeDocument/2006/relationships/hyperlink" Target="mailto:maxim.fedorov@strath.ac.uk" TargetMode="External"/><Relationship Id="rId13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hyperlink" Target="mailto:maxim.fedorov@strath.ac.uk" TargetMode="External"/><Relationship Id="rId13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2.jpeg"/><Relationship Id="rId9" Type="http://schemas.openxmlformats.org/officeDocument/2006/relationships/image" Target="../media/image58.jpeg"/><Relationship Id="rId10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jpeg"/><Relationship Id="rId5" Type="http://schemas.openxmlformats.org/officeDocument/2006/relationships/image" Target="../media/image62.png"/><Relationship Id="rId6" Type="http://schemas.openxmlformats.org/officeDocument/2006/relationships/hyperlink" Target="mailto:maxim.fedorov@strath.ac.uk" TargetMode="Externa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2.jpeg"/><Relationship Id="rId5" Type="http://schemas.openxmlformats.org/officeDocument/2006/relationships/hyperlink" Target="mailto:maxim.fedorov@strath.ac.uk" TargetMode="External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2.jpeg"/><Relationship Id="rId9" Type="http://schemas.openxmlformats.org/officeDocument/2006/relationships/hyperlink" Target="mailto:maxim.fedorov@strath.ac.uk" TargetMode="External"/><Relationship Id="rId1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mailto:Andrew.McLean@uws.ac.uk" TargetMode="External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2.jpeg"/><Relationship Id="rId5" Type="http://schemas.openxmlformats.org/officeDocument/2006/relationships/hyperlink" Target="mailto:Andrew.McLean@uws.ac.uk" TargetMode="External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vassilis.charissis@gcu.ac.uk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j.d.moore@gcu.ac.uk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75.gif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qi.wang@uws.ac.uk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76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2.jpeg"/><Relationship Id="rId6" Type="http://schemas.openxmlformats.org/officeDocument/2006/relationships/hyperlink" Target="mailto:a.gachagan@strath.ac.uk" TargetMode="Externa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2.jpeg"/><Relationship Id="rId6" Type="http://schemas.openxmlformats.org/officeDocument/2006/relationships/hyperlink" Target="mailto:jne@gcal.ac.uk" TargetMode="External"/><Relationship Id="rId7" Type="http://schemas.openxmlformats.org/officeDocument/2006/relationships/hyperlink" Target="mailto:Q.Mair@gcal.ac.uk" TargetMode="External"/><Relationship Id="rId8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hyperlink" Target="mailto:gregory.morozov@uws.ac.uk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82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2.jpeg"/><Relationship Id="rId5" Type="http://schemas.openxmlformats.org/officeDocument/2006/relationships/hyperlink" Target="mailto:lss@cs.stir.ac.uk" TargetMode="External"/><Relationship Id="rId6" Type="http://schemas.openxmlformats.org/officeDocument/2006/relationships/hyperlink" Target="mailto:bpg@cs.stir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2.jpeg"/><Relationship Id="rId5" Type="http://schemas.openxmlformats.org/officeDocument/2006/relationships/hyperlink" Target="mailto:scott.mcmeekin@gcal.ac.uk" TargetMode="External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mailto:g.l.oppo@strath.ac.uk" TargetMode="External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hyperlink" Target="mailto:g.l.oppo@strath.ac.uk" TargetMode="External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4" Type="http://schemas.openxmlformats.org/officeDocument/2006/relationships/hyperlink" Target="mailto:b.w.j.mcneil@strath.ac.uk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mailto:benjamin.hourahine@strath.ac.uk" TargetMode="External"/><Relationship Id="rId5" Type="http://schemas.openxmlformats.org/officeDocument/2006/relationships/image" Target="../media/image92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hyperlink" Target="mailto:B.Steves@gul.ac.uk" TargetMode="External"/><Relationship Id="rId7" Type="http://schemas.openxmlformats.org/officeDocument/2006/relationships/image" Target="../media/image2.jpeg"/><Relationship Id="rId8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2.jpeg"/><Relationship Id="rId8" Type="http://schemas.openxmlformats.org/officeDocument/2006/relationships/hyperlink" Target="mailto:D.McGlinchey@gcu.ac.uk" TargetMode="External"/><Relationship Id="rId9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00.png"/><Relationship Id="rId6" Type="http://schemas.openxmlformats.org/officeDocument/2006/relationships/image" Target="../media/image2.jpeg"/><Relationship Id="rId7" Type="http://schemas.openxmlformats.org/officeDocument/2006/relationships/hyperlink" Target="mailto:Sergio.Campobasso@glasgow.ac.uk" TargetMode="External"/><Relationship Id="rId8" Type="http://schemas.openxmlformats.org/officeDocument/2006/relationships/image" Target="../media/image101.png"/><Relationship Id="rId9" Type="http://schemas.openxmlformats.org/officeDocument/2006/relationships/image" Target="../media/image102.jpeg"/><Relationship Id="rId1" Type="http://schemas.openxmlformats.org/officeDocument/2006/relationships/video" Target="file://localhost/Users/karina/Desktop/DOCUMENTS/HPC_admin/ARCHIE_advert_presentation/Succes_story_presentations/%5B15%5D%20-%20Sergio%20Campobasso%20-%20University%20of%20Glasgow/movie_vorticity.avi" TargetMode="External"/><Relationship Id="rId2" Type="http://schemas.openxmlformats.org/officeDocument/2006/relationships/video" Target="file://localhost/Users/karina/Desktop/DOCUMENTS/HPC_admin/ARCHIE_advert_presentation/Succes_story_presentations/%5B15%5D%20-%20Sergio%20Campobasso%20-%20University%20of%20Glasgow/vorticity.avi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6.bin"/><Relationship Id="rId12" Type="http://schemas.openxmlformats.org/officeDocument/2006/relationships/oleObject" Target="../embeddings/Microsoft_Equation7.bin"/><Relationship Id="rId13" Type="http://schemas.openxmlformats.org/officeDocument/2006/relationships/oleObject" Target="../embeddings/Microsoft_Equation8.bin"/><Relationship Id="rId14" Type="http://schemas.openxmlformats.org/officeDocument/2006/relationships/oleObject" Target="../embeddings/Microsoft_Equation9.bin"/><Relationship Id="rId15" Type="http://schemas.openxmlformats.org/officeDocument/2006/relationships/oleObject" Target="../embeddings/Microsoft_Equation10.bin"/><Relationship Id="rId16" Type="http://schemas.openxmlformats.org/officeDocument/2006/relationships/image" Target="../media/image115.png"/><Relationship Id="rId17" Type="http://schemas.openxmlformats.org/officeDocument/2006/relationships/image" Target="../media/image2.jpeg"/><Relationship Id="rId18" Type="http://schemas.openxmlformats.org/officeDocument/2006/relationships/hyperlink" Target="mailto:jason.reese@strath.ac.uk" TargetMode="External"/><Relationship Id="rId19" Type="http://schemas.openxmlformats.org/officeDocument/2006/relationships/image" Target="../media/image3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oleObject" Target="../embeddings/Microsoft_Equation1.bin"/><Relationship Id="rId7" Type="http://schemas.openxmlformats.org/officeDocument/2006/relationships/oleObject" Target="../embeddings/Microsoft_Equation2.bin"/><Relationship Id="rId8" Type="http://schemas.openxmlformats.org/officeDocument/2006/relationships/oleObject" Target="../embeddings/Microsoft_Equation3.bin"/><Relationship Id="rId9" Type="http://schemas.openxmlformats.org/officeDocument/2006/relationships/oleObject" Target="../embeddings/Microsoft_Equation4.bin"/><Relationship Id="rId10" Type="http://schemas.openxmlformats.org/officeDocument/2006/relationships/oleObject" Target="../embeddings/Microsoft_Equation5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.jpeg"/><Relationship Id="rId6" Type="http://schemas.openxmlformats.org/officeDocument/2006/relationships/hyperlink" Target="mailto:jason.reese@strath.ac.uk" TargetMode="External"/><Relationship Id="rId7" Type="http://schemas.openxmlformats.org/officeDocument/2006/relationships/image" Target="../media/image116.png"/><Relationship Id="rId8" Type="http://schemas.openxmlformats.org/officeDocument/2006/relationships/image" Target="../media/image117.emf"/><Relationship Id="rId9" Type="http://schemas.openxmlformats.org/officeDocument/2006/relationships/image" Target="../media/image118.png"/><Relationship Id="rId10" Type="http://schemas.openxmlformats.org/officeDocument/2006/relationships/image" Target="../media/image38.jpeg"/><Relationship Id="rId1" Type="http://schemas.openxmlformats.org/officeDocument/2006/relationships/video" Target="file://localhost/Users/karina/Desktop/Jason/droplet5.mp4" TargetMode="External"/><Relationship Id="rId2" Type="http://schemas.openxmlformats.org/officeDocument/2006/relationships/video" Target="file://localhost/Users/karina/Desktop/Jason/droplet4.mp4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mailto:jason.reese@strath.ac.uk" TargetMode="External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6" Type="http://schemas.openxmlformats.org/officeDocument/2006/relationships/image" Target="../media/image2.jpeg"/><Relationship Id="rId7" Type="http://schemas.openxmlformats.org/officeDocument/2006/relationships/hyperlink" Target="mailto:tom.mccombes@strath.ac.uk" TargetMode="External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jpe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2.jpeg"/><Relationship Id="rId8" Type="http://schemas.openxmlformats.org/officeDocument/2006/relationships/hyperlink" Target="mailto:qing.xiao@strath.ac.uk" TargetMode="External"/><Relationship Id="rId9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2.jpeg"/><Relationship Id="rId5" Type="http://schemas.openxmlformats.org/officeDocument/2006/relationships/hyperlink" Target="mailto:kjt@cs.stir.ac.uk" TargetMode="External"/><Relationship Id="rId6" Type="http://schemas.openxmlformats.org/officeDocument/2006/relationships/hyperlink" Target="mailto:sbj@cs.stir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2.jpeg"/><Relationship Id="rId5" Type="http://schemas.openxmlformats.org/officeDocument/2006/relationships/hyperlink" Target="mailto:sma@cs.stir.ac.uk" TargetMode="External"/><Relationship Id="rId6" Type="http://schemas.openxmlformats.org/officeDocument/2006/relationships/hyperlink" Target="mailto:ak@cs.stir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2.jpeg"/><Relationship Id="rId5" Type="http://schemas.openxmlformats.org/officeDocument/2006/relationships/hyperlink" Target="mailto:dec@cs.stir.ac.uk" TargetMode="External"/><Relationship Id="rId6" Type="http://schemas.openxmlformats.org/officeDocument/2006/relationships/hyperlink" Target="mailto:ces@cs.stir.ac.uk" TargetMode="External"/><Relationship Id="rId7" Type="http://schemas.openxmlformats.org/officeDocument/2006/relationships/hyperlink" Target="mailto:kms@cs.stir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archie-west.ac.uk" TargetMode="External"/><Relationship Id="rId4" Type="http://schemas.openxmlformats.org/officeDocument/2006/relationships/hyperlink" Target="mailto:derek.bennet@strath.ac.uk" TargetMode="External"/><Relationship Id="rId5" Type="http://schemas.openxmlformats.org/officeDocument/2006/relationships/hyperlink" Target="mailto:maxim.fedorov@strath.ac.uk" TargetMode="External"/><Relationship Id="rId6" Type="http://schemas.openxmlformats.org/officeDocument/2006/relationships/hyperlink" Target="mailto:paul.mulhearn@strath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rtner_logo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4905"/>
            <a:ext cx="9144000" cy="742063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61613" y="2751439"/>
            <a:ext cx="8544281" cy="3186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00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8421" b="1" dirty="0" smtClean="0"/>
              <a:t>Academic and Research Computer Hosting Industry and Enterprise in the West of Scotland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8421" b="1" dirty="0" smtClean="0">
                <a:hlinkClick r:id="rId3"/>
              </a:rPr>
              <a:t>www.archie-west.ac.uk</a:t>
            </a:r>
            <a:endParaRPr lang="en-GB" sz="8421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8421" b="1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>
              <a:solidFill>
                <a:srgbClr val="37609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37" y="428469"/>
            <a:ext cx="7232086" cy="278134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2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088" y="2278986"/>
            <a:ext cx="804569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err="1" smtClean="0"/>
              <a:t>OpenFOAM</a:t>
            </a:r>
            <a:r>
              <a:rPr lang="en-US" sz="2400" dirty="0" smtClean="0"/>
              <a:t> (for computational fluid dynamics)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GROMACS, NAMD and VMD (for molecular dynamics)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Octave (alternative to MATLAB)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ATLAS and R (data analysis and statistical computing)</a:t>
            </a:r>
          </a:p>
          <a:p>
            <a:pPr marL="171450" indent="-171450" algn="just"/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GCC (Fortran, C and other compilers)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CUDA (for GPU programming)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BLAS and LAPACK (linear algebra), FFTW (Fourier Transforms)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Others can be installed on request</a:t>
            </a:r>
            <a:endParaRPr lang="en-GB" sz="1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11088" y="1915259"/>
            <a:ext cx="81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Open Source Packages Include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269" y="616601"/>
            <a:ext cx="3937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Software Examples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088" y="2366580"/>
            <a:ext cx="804569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err="1" smtClean="0"/>
              <a:t>Ansys</a:t>
            </a:r>
            <a:r>
              <a:rPr lang="en-US" sz="2400" dirty="0" smtClean="0"/>
              <a:t> (Finite element / Computational fluid dynamics)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err="1" smtClean="0"/>
              <a:t>Abaqus</a:t>
            </a:r>
            <a:r>
              <a:rPr lang="en-US" sz="2400" dirty="0" smtClean="0"/>
              <a:t> (Finite elements)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MATLAB (Programming environment)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err="1" smtClean="0"/>
              <a:t>Comsol</a:t>
            </a:r>
            <a:r>
              <a:rPr lang="en-US" sz="2400" dirty="0" smtClean="0"/>
              <a:t> (</a:t>
            </a:r>
            <a:r>
              <a:rPr lang="en-US" sz="2400" dirty="0" err="1" smtClean="0"/>
              <a:t>Multiphysics</a:t>
            </a:r>
            <a:r>
              <a:rPr lang="en-US" sz="2400" dirty="0" smtClean="0"/>
              <a:t> software)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Schrodinger (Computational drug design)</a:t>
            </a:r>
          </a:p>
          <a:p>
            <a:pPr marL="171450" indent="-171450" algn="just"/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ADF (Density Functional Theory Modeling Suite)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Others can be installed on request (subject to licensing terms)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088" y="2002853"/>
            <a:ext cx="81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Commercial Software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269" y="616601"/>
            <a:ext cx="3937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Software Examples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088" y="2002853"/>
            <a:ext cx="81770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ARCHIE-</a:t>
            </a:r>
            <a:r>
              <a:rPr lang="en-US" sz="2400" dirty="0" err="1" smtClean="0"/>
              <a:t>WeSt</a:t>
            </a:r>
            <a:r>
              <a:rPr lang="en-US" sz="2400" dirty="0" smtClean="0"/>
              <a:t> is a </a:t>
            </a:r>
            <a:r>
              <a:rPr lang="en-US" sz="2400" b="1" dirty="0" smtClean="0">
                <a:solidFill>
                  <a:srgbClr val="0000FF"/>
                </a:solidFill>
              </a:rPr>
              <a:t>non-profit making facility</a:t>
            </a:r>
            <a:r>
              <a:rPr lang="en-US" sz="2400" dirty="0" smtClean="0"/>
              <a:t> focused on supporting Research and Enterprise in the West of Scotland. Therefore our charges are </a:t>
            </a:r>
            <a:r>
              <a:rPr lang="en-US" sz="2400" b="1" dirty="0" smtClean="0">
                <a:solidFill>
                  <a:srgbClr val="0000FF"/>
                </a:solidFill>
              </a:rPr>
              <a:t>highly competitive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endParaRPr lang="en-US" sz="1000" dirty="0" smtClean="0"/>
          </a:p>
          <a:p>
            <a:pPr algn="just"/>
            <a:r>
              <a:rPr lang="en-US" sz="2400" dirty="0" smtClean="0"/>
              <a:t>Charges are calculated per Allocation Unit of CPU time, defined as 1 core-hour on ARCHIE-</a:t>
            </a:r>
            <a:r>
              <a:rPr lang="en-US" sz="2400" dirty="0" err="1" smtClean="0"/>
              <a:t>WeSt</a:t>
            </a:r>
            <a:r>
              <a:rPr lang="en-US" sz="2400" dirty="0" smtClean="0"/>
              <a:t> standard compute node </a:t>
            </a:r>
            <a:r>
              <a:rPr lang="en-US" sz="2400" dirty="0" err="1" smtClean="0"/>
              <a:t>i,e</a:t>
            </a:r>
            <a:r>
              <a:rPr lang="en-US" sz="2400" dirty="0" smtClean="0"/>
              <a:t>. one core-hour of </a:t>
            </a:r>
            <a:r>
              <a:rPr lang="en-US" sz="2400" b="1" dirty="0" smtClean="0">
                <a:solidFill>
                  <a:srgbClr val="0000FF"/>
                </a:solidFill>
              </a:rPr>
              <a:t>Intel Xeon X5650 2.66GHz CPU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1086" y="4749295"/>
          <a:ext cx="7972704" cy="14833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986352"/>
                <a:gridCol w="3986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Core-hour</a:t>
                      </a:r>
                      <a:r>
                        <a:rPr lang="en-US" baseline="0" dirty="0" smtClean="0"/>
                        <a:t> price + VAT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Consortia University</a:t>
                      </a:r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£0.04</a:t>
                      </a:r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University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£0.06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Industry </a:t>
                      </a:r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£0.10</a:t>
                      </a:r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269" y="616601"/>
            <a:ext cx="1839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Charges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086" y="2233686"/>
            <a:ext cx="81770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Different parts of the service will be charged at different </a:t>
            </a:r>
            <a:r>
              <a:rPr lang="en-US" sz="2400" b="1" dirty="0" smtClean="0">
                <a:solidFill>
                  <a:srgbClr val="0000FF"/>
                </a:solidFill>
              </a:rPr>
              <a:t>multiplies of the Allocation Unit </a:t>
            </a:r>
            <a:r>
              <a:rPr lang="en-US" sz="2400" dirty="0" smtClean="0"/>
              <a:t>to reflect the differing resources available.</a:t>
            </a:r>
            <a:endParaRPr lang="en-US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1086" y="3825005"/>
          <a:ext cx="7972704" cy="14833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986352"/>
                <a:gridCol w="3986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</a:t>
                      </a:r>
                      <a:r>
                        <a:rPr lang="en-US" baseline="0" dirty="0" smtClean="0"/>
                        <a:t> 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 multiplier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Standard Node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1.0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Large Memory Node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1.5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GPU</a:t>
                      </a:r>
                      <a:r>
                        <a:rPr lang="en-US" b="1" baseline="0" dirty="0" smtClean="0"/>
                        <a:t> Node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10.0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269" y="616601"/>
            <a:ext cx="1839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Charges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78" y="3633363"/>
            <a:ext cx="81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Our charges compared with other HPC providers: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4078" y="4262984"/>
          <a:ext cx="7972704" cy="17526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074998"/>
                <a:gridCol w="2131349"/>
                <a:gridCol w="37663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Advertised</a:t>
                      </a:r>
                      <a:r>
                        <a:rPr lang="en-US" baseline="0" dirty="0" smtClean="0"/>
                        <a:t> price</a:t>
                      </a:r>
                    </a:p>
                    <a:p>
                      <a:r>
                        <a:rPr lang="en-US" baseline="0" dirty="0" smtClean="0"/>
                        <a:t> core-hour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Performance Adjusted Price*</a:t>
                      </a:r>
                    </a:p>
                    <a:p>
                      <a:r>
                        <a:rPr lang="en-US" dirty="0" smtClean="0"/>
                        <a:t>Comparing relative CPU performance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ARCHIE-</a:t>
                      </a:r>
                      <a:r>
                        <a:rPr lang="en-US" b="1" dirty="0" err="1" smtClean="0"/>
                        <a:t>WeSt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/>
                        <a:t>£0.04 - £0.10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/>
                        <a:t>£0.04 - £0.10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HECToR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£0.10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£0.13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Amazon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$0.16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$0.40</a:t>
                      </a:r>
                      <a:endParaRPr lang="en-US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84078" y="1776765"/>
            <a:ext cx="804569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Data storage is free up to 100GB. Thereafter there is a monthly charge of £25 per 0.5TB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Our price includes basic support and training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Advanced support and training at additional cost.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4078" y="6185630"/>
            <a:ext cx="81770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*Prices determined by scaling peak CPU performance data according to figures published at </a:t>
            </a:r>
            <a:r>
              <a:rPr lang="en-US" sz="1600" dirty="0" smtClean="0">
                <a:hlinkClick r:id="rId2"/>
              </a:rPr>
              <a:t>www.spec.org</a:t>
            </a:r>
            <a:r>
              <a:rPr lang="en-US" sz="1600" dirty="0" smtClean="0"/>
              <a:t> . Prices exclude VAT</a:t>
            </a:r>
            <a:endParaRPr lang="en-US" sz="1600" dirty="0"/>
          </a:p>
        </p:txBody>
      </p:sp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05269" y="616601"/>
            <a:ext cx="1839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Charges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78" y="1805589"/>
            <a:ext cx="81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We provide: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684078" y="2254925"/>
            <a:ext cx="804569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b="1" dirty="0" smtClean="0"/>
              <a:t>HPC access</a:t>
            </a:r>
          </a:p>
          <a:p>
            <a:pPr marL="171450" indent="-171450" algn="just">
              <a:buFont typeface="Arial"/>
              <a:buChar char="•"/>
            </a:pPr>
            <a:endParaRPr lang="en-US" sz="1000" b="1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b="1" dirty="0" smtClean="0"/>
              <a:t>HPC access + basic training in Linux and HPC</a:t>
            </a:r>
          </a:p>
          <a:p>
            <a:pPr marL="171450" indent="-171450" algn="just"/>
            <a:endParaRPr lang="en-US" sz="1000" b="1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b="1" dirty="0" smtClean="0"/>
              <a:t>HPC access + advanced training </a:t>
            </a:r>
          </a:p>
          <a:p>
            <a:pPr marL="171450" indent="-171450" algn="just">
              <a:buFont typeface="Arial"/>
              <a:buChar char="•"/>
            </a:pPr>
            <a:endParaRPr lang="en-US" sz="1000" b="1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b="1" dirty="0" smtClean="0"/>
              <a:t>Additional support</a:t>
            </a:r>
          </a:p>
          <a:p>
            <a:pPr marL="171450" indent="-171450" algn="just">
              <a:buFont typeface="Arial"/>
              <a:buChar char="•"/>
            </a:pPr>
            <a:endParaRPr lang="en-US" sz="1000" b="1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b="1" dirty="0" smtClean="0"/>
              <a:t>Research collaboration</a:t>
            </a:r>
          </a:p>
          <a:p>
            <a:pPr marL="171450" indent="-171450" algn="just">
              <a:buFont typeface="Arial"/>
              <a:buChar char="•"/>
            </a:pPr>
            <a:endParaRPr lang="en-US" sz="1000" b="1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b="1" dirty="0" smtClean="0"/>
              <a:t>Consultancy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088" y="5471160"/>
            <a:ext cx="8177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6600"/>
                </a:solidFill>
              </a:rPr>
              <a:t>NOT FOR PROFIT =&gt; EXCELLENT VALUE FOR MONEY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2801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Summarizing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78" y="1891892"/>
            <a:ext cx="81770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</a:rPr>
              <a:t>We have had </a:t>
            </a:r>
            <a:r>
              <a:rPr lang="en-US" sz="2400" b="1" dirty="0" smtClean="0">
                <a:solidFill>
                  <a:srgbClr val="0000FF"/>
                </a:solidFill>
              </a:rPr>
              <a:t>5 introductory training sessions </a:t>
            </a:r>
            <a:r>
              <a:rPr lang="en-US" sz="2400" dirty="0" smtClean="0">
                <a:solidFill>
                  <a:srgbClr val="000000"/>
                </a:solidFill>
              </a:rPr>
              <a:t>on witch </a:t>
            </a:r>
            <a:r>
              <a:rPr lang="en-US" sz="2400" b="1" dirty="0" smtClean="0">
                <a:solidFill>
                  <a:srgbClr val="0000FF"/>
                </a:solidFill>
              </a:rPr>
              <a:t>40 people attended </a:t>
            </a:r>
            <a:r>
              <a:rPr lang="en-US" sz="2400" dirty="0" smtClean="0">
                <a:solidFill>
                  <a:srgbClr val="000000"/>
                </a:solidFill>
              </a:rPr>
              <a:t>in total. It includes 16 people from University of </a:t>
            </a:r>
            <a:r>
              <a:rPr lang="en-US" sz="2400" dirty="0" err="1" smtClean="0">
                <a:solidFill>
                  <a:srgbClr val="000000"/>
                </a:solidFill>
              </a:rPr>
              <a:t>Strathclyde</a:t>
            </a:r>
            <a:r>
              <a:rPr lang="en-US" sz="2400" dirty="0" smtClean="0">
                <a:solidFill>
                  <a:srgbClr val="000000"/>
                </a:solidFill>
              </a:rPr>
              <a:t>, 3 people from University of the West of Scotland, and 2 people from Industry. </a:t>
            </a:r>
          </a:p>
          <a:p>
            <a:pPr algn="just"/>
            <a:endParaRPr lang="en-US" sz="2400" dirty="0" smtClean="0">
              <a:solidFill>
                <a:srgbClr val="000000"/>
              </a:solidFill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</a:rPr>
              <a:t>We have had </a:t>
            </a:r>
            <a:r>
              <a:rPr lang="en-US" sz="2400" b="1" dirty="0" smtClean="0">
                <a:solidFill>
                  <a:srgbClr val="0000FF"/>
                </a:solidFill>
              </a:rPr>
              <a:t>2 drop-in sessions, 6 people </a:t>
            </a:r>
            <a:r>
              <a:rPr lang="en-US" sz="2400" dirty="0" smtClean="0">
                <a:solidFill>
                  <a:srgbClr val="000000"/>
                </a:solidFill>
              </a:rPr>
              <a:t>from University of </a:t>
            </a:r>
            <a:r>
              <a:rPr lang="en-US" sz="2400" dirty="0" err="1" smtClean="0">
                <a:solidFill>
                  <a:srgbClr val="000000"/>
                </a:solidFill>
              </a:rPr>
              <a:t>Strathclyde</a:t>
            </a:r>
            <a:r>
              <a:rPr lang="en-US" sz="2400" dirty="0" smtClean="0">
                <a:solidFill>
                  <a:srgbClr val="000000"/>
                </a:solidFill>
              </a:rPr>
              <a:t> have came.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395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Support - examples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78" y="2329803"/>
            <a:ext cx="817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Application areas that benefit from usage of High Performance Computing at ARCHIE-</a:t>
            </a:r>
            <a:r>
              <a:rPr lang="en-US" sz="2400" dirty="0" err="1" smtClean="0"/>
              <a:t>WeSt</a:t>
            </a:r>
            <a:r>
              <a:rPr lang="en-US" sz="2400" dirty="0" smtClean="0"/>
              <a:t> include: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84078" y="3058873"/>
            <a:ext cx="804569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Molecular Science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Computational Chemistry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Audio/Video Signal Processing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Biological Science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Computational Optics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Physical Science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Computational Fluid Dynamics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Analysis of Large Data Sets</a:t>
            </a: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3788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 of Using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ARCHIE-</a:t>
            </a:r>
            <a:r>
              <a:rPr lang="en-US" sz="3600" b="1" i="1" dirty="0" err="1" smtClean="0">
                <a:solidFill>
                  <a:srgbClr val="0000FF"/>
                </a:solidFill>
              </a:rPr>
              <a:t>WeSt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3744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Molecular Science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078" y="2024906"/>
            <a:ext cx="8045694" cy="406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Dr Paul </a:t>
            </a:r>
            <a:r>
              <a:rPr lang="en-GB" sz="2400" dirty="0" err="1" smtClean="0"/>
              <a:t>Mulheran</a:t>
            </a:r>
            <a:r>
              <a:rPr lang="en-GB" sz="2400" dirty="0" smtClean="0"/>
              <a:t>, </a:t>
            </a:r>
            <a:r>
              <a:rPr lang="en-GB" sz="2400" b="1" dirty="0" smtClean="0">
                <a:solidFill>
                  <a:srgbClr val="FF6600"/>
                </a:solidFill>
              </a:rPr>
              <a:t>Protein Adsorption on Surfaces</a:t>
            </a:r>
            <a:r>
              <a:rPr lang="en-GB" sz="2400" dirty="0" smtClean="0"/>
              <a:t>, University of Strathclyde, </a:t>
            </a:r>
            <a:r>
              <a:rPr lang="en-GB" sz="2400" dirty="0" smtClean="0">
                <a:hlinkClick r:id="rId3"/>
              </a:rPr>
              <a:t>paul.mulheran@strath.ac.uk</a:t>
            </a:r>
            <a:r>
              <a:rPr lang="en-GB" sz="2400" dirty="0" smtClean="0"/>
              <a:t>, </a:t>
            </a:r>
            <a:r>
              <a:rPr lang="en-GB" sz="2400" b="1" dirty="0" smtClean="0">
                <a:solidFill>
                  <a:srgbClr val="660066"/>
                </a:solidFill>
              </a:rPr>
              <a:t>200 CPU years, 8 papers</a:t>
            </a:r>
          </a:p>
          <a:p>
            <a:pPr marL="171450" indent="-171450" algn="just">
              <a:buFont typeface="Arial"/>
              <a:buChar char="•"/>
            </a:pPr>
            <a:r>
              <a:rPr lang="en-GB" sz="2400" dirty="0" smtClean="0"/>
              <a:t>Prof. Maxim </a:t>
            </a:r>
            <a:r>
              <a:rPr lang="en-GB" sz="2400" dirty="0" err="1" smtClean="0"/>
              <a:t>Fedorov</a:t>
            </a:r>
            <a:r>
              <a:rPr lang="en-GB" sz="2400" dirty="0" smtClean="0"/>
              <a:t>, </a:t>
            </a:r>
            <a:r>
              <a:rPr lang="en-GB" sz="2400" b="1" dirty="0" smtClean="0">
                <a:solidFill>
                  <a:srgbClr val="FF6600"/>
                </a:solidFill>
              </a:rPr>
              <a:t>Ion and Solvent Effects on </a:t>
            </a:r>
            <a:r>
              <a:rPr lang="en-GB" sz="2400" b="1" dirty="0" err="1" smtClean="0">
                <a:solidFill>
                  <a:srgbClr val="FF6600"/>
                </a:solidFill>
              </a:rPr>
              <a:t>Biomolecules</a:t>
            </a:r>
            <a:r>
              <a:rPr lang="en-GB" sz="2400" b="1" dirty="0" smtClean="0">
                <a:solidFill>
                  <a:srgbClr val="FF6600"/>
                </a:solidFill>
              </a:rPr>
              <a:t> and </a:t>
            </a:r>
            <a:r>
              <a:rPr lang="en-GB" sz="2400" b="1" dirty="0" err="1" smtClean="0">
                <a:solidFill>
                  <a:srgbClr val="FF6600"/>
                </a:solidFill>
              </a:rPr>
              <a:t>Nano</a:t>
            </a:r>
            <a:r>
              <a:rPr lang="en-GB" sz="2400" b="1" dirty="0" smtClean="0">
                <a:solidFill>
                  <a:srgbClr val="FF6600"/>
                </a:solidFill>
              </a:rPr>
              <a:t>-Objects, </a:t>
            </a:r>
            <a:r>
              <a:rPr lang="en-GB" sz="2400" b="1" dirty="0" err="1" smtClean="0">
                <a:solidFill>
                  <a:srgbClr val="FF6600"/>
                </a:solidFill>
              </a:rPr>
              <a:t>Solvation</a:t>
            </a:r>
            <a:r>
              <a:rPr lang="en-GB" sz="2400" b="1" dirty="0" smtClean="0">
                <a:solidFill>
                  <a:srgbClr val="FF6600"/>
                </a:solidFill>
              </a:rPr>
              <a:t> Behaviour of Bioactive Molecules, Physical-Chemical Profiling of Pharmaceutics and Pollutants</a:t>
            </a:r>
            <a:r>
              <a:rPr lang="en-GB" sz="2200" dirty="0" smtClean="0"/>
              <a:t>, University of </a:t>
            </a:r>
            <a:r>
              <a:rPr lang="en-GB" sz="2200" dirty="0" err="1" smtClean="0"/>
              <a:t>Starthclyde</a:t>
            </a:r>
            <a:r>
              <a:rPr lang="en-GB" sz="2200" dirty="0" smtClean="0"/>
              <a:t>, </a:t>
            </a:r>
            <a:r>
              <a:rPr lang="en-GB" sz="2200" dirty="0" smtClean="0">
                <a:hlinkClick r:id="rId4"/>
              </a:rPr>
              <a:t>maxim.fedorov@start.ac.uk</a:t>
            </a:r>
            <a:r>
              <a:rPr lang="en-GB" sz="2200" dirty="0" smtClean="0"/>
              <a:t>, </a:t>
            </a:r>
            <a:r>
              <a:rPr lang="en-GB" sz="2200" b="1" dirty="0" smtClean="0">
                <a:solidFill>
                  <a:srgbClr val="660066"/>
                </a:solidFill>
              </a:rPr>
              <a:t>1100 CPU years, 10 papers</a:t>
            </a:r>
          </a:p>
          <a:p>
            <a:pPr marL="171450" indent="-171450" algn="just"/>
            <a:endParaRPr lang="en-GB" sz="2400" dirty="0" smtClean="0">
              <a:solidFill>
                <a:srgbClr val="0070C0"/>
              </a:solidFill>
            </a:endParaRPr>
          </a:p>
          <a:p>
            <a:pPr marL="171450" indent="-171450" algn="just">
              <a:buFont typeface="Arial"/>
              <a:buChar char="•"/>
            </a:pPr>
            <a:endParaRPr lang="en-GB" sz="2200" b="1" dirty="0" smtClean="0">
              <a:solidFill>
                <a:srgbClr val="008000"/>
              </a:solidFill>
            </a:endParaRPr>
          </a:p>
          <a:p>
            <a:pPr marL="171450" indent="-171450" algn="just">
              <a:buFont typeface="Arial"/>
              <a:buChar char="•"/>
            </a:pPr>
            <a:endParaRPr lang="en-GB" sz="22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5168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Computational Chemistry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078" y="2024906"/>
            <a:ext cx="80456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Dr Tell Tuttle, </a:t>
            </a:r>
            <a:r>
              <a:rPr lang="en-GB" sz="2400" b="1" dirty="0" smtClean="0">
                <a:solidFill>
                  <a:srgbClr val="FF6600"/>
                </a:solidFill>
              </a:rPr>
              <a:t>Small Molecule Reactivity, Molecular Properties, Structure Activity Relationship in Biochemical Systems</a:t>
            </a:r>
            <a:r>
              <a:rPr lang="en-GB" sz="2400" dirty="0" smtClean="0">
                <a:solidFill>
                  <a:srgbClr val="FF6600"/>
                </a:solidFill>
              </a:rPr>
              <a:t>, </a:t>
            </a:r>
            <a:r>
              <a:rPr lang="en-GB" sz="2400" dirty="0" err="1" smtClean="0"/>
              <a:t>WestCHEM</a:t>
            </a:r>
            <a:r>
              <a:rPr lang="en-GB" sz="2400" dirty="0" smtClean="0"/>
              <a:t>, University of Strathclyde, </a:t>
            </a:r>
            <a:r>
              <a:rPr lang="en-US" sz="2400" u="sng" dirty="0" smtClean="0">
                <a:hlinkClick r:id="rId3"/>
              </a:rPr>
              <a:t>tell.tuttle@strath.ac.uk</a:t>
            </a:r>
            <a:endParaRPr lang="en-US" sz="2400" u="sng" dirty="0" smtClean="0"/>
          </a:p>
          <a:p>
            <a:pPr marL="171450" indent="-171450" algn="just">
              <a:buFont typeface="Arial"/>
              <a:buChar char="•"/>
            </a:pPr>
            <a:r>
              <a:rPr lang="en-GB" sz="2400" dirty="0" smtClean="0"/>
              <a:t>Dr Andrew McLean, </a:t>
            </a:r>
            <a:r>
              <a:rPr lang="en-GB" sz="2400" b="1" dirty="0" smtClean="0">
                <a:solidFill>
                  <a:srgbClr val="FF6600"/>
                </a:solidFill>
              </a:rPr>
              <a:t>Determination of electron transfer coupling integrals / charge mobility in “</a:t>
            </a:r>
            <a:r>
              <a:rPr lang="en-GB" sz="2400" b="1" dirty="0" err="1" smtClean="0">
                <a:solidFill>
                  <a:srgbClr val="FF6600"/>
                </a:solidFill>
              </a:rPr>
              <a:t>p</a:t>
            </a:r>
            <a:r>
              <a:rPr lang="en-GB" sz="2400" b="1" dirty="0" smtClean="0">
                <a:solidFill>
                  <a:srgbClr val="FF6600"/>
                </a:solidFill>
              </a:rPr>
              <a:t>-stacked” organic conducting materials,</a:t>
            </a:r>
            <a:r>
              <a:rPr lang="en-GB" sz="2400" dirty="0" smtClean="0">
                <a:solidFill>
                  <a:srgbClr val="FF6600"/>
                </a:solidFill>
              </a:rPr>
              <a:t> </a:t>
            </a:r>
            <a:r>
              <a:rPr lang="en-GB" sz="2400" dirty="0" smtClean="0"/>
              <a:t>University of the West of Scotland, </a:t>
            </a:r>
            <a:r>
              <a:rPr lang="en-US" sz="2400" u="sng" dirty="0" smtClean="0">
                <a:hlinkClick r:id="rId4"/>
              </a:rPr>
              <a:t>Andrew.McLean@uws.ac.uk</a:t>
            </a:r>
            <a:endParaRPr lang="en-US" sz="2400" u="sng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rtner_logo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4671"/>
            <a:ext cx="9144000" cy="742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089" y="1977007"/>
            <a:ext cx="81770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We are a supercomputer centre for the West of Scotland </a:t>
            </a:r>
            <a:r>
              <a:rPr lang="en-US" sz="2400" dirty="0" smtClean="0"/>
              <a:t>based at the University of </a:t>
            </a:r>
            <a:r>
              <a:rPr lang="en-US" sz="2400" dirty="0" err="1" smtClean="0"/>
              <a:t>Strathclyde</a:t>
            </a:r>
            <a:r>
              <a:rPr lang="en-US" sz="2400" dirty="0" smtClean="0"/>
              <a:t> and dedicated to wealth creation and research excellence. Funded by EPSRC, we operate in partnership with the Universities of Glasgow, Glasgow Caledonian, West of Scotland and </a:t>
            </a:r>
            <a:r>
              <a:rPr lang="en-US" sz="2400" dirty="0" err="1" smtClean="0"/>
              <a:t>Stirling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The aim of the centre is to </a:t>
            </a:r>
            <a:r>
              <a:rPr lang="en-US" sz="2400" b="1" dirty="0" smtClean="0">
                <a:solidFill>
                  <a:srgbClr val="0000FF"/>
                </a:solidFill>
              </a:rPr>
              <a:t>support multi-disciplinary research</a:t>
            </a:r>
            <a:r>
              <a:rPr lang="en-US" sz="2400" dirty="0" smtClean="0"/>
              <a:t>, with a centre of gravity in engineering and physical sciences, while reaching out to other disciplines and to encourage and enable </a:t>
            </a:r>
            <a:r>
              <a:rPr lang="en-US" sz="2400" b="1" dirty="0" smtClean="0">
                <a:solidFill>
                  <a:srgbClr val="0000FF"/>
                </a:solidFill>
              </a:rPr>
              <a:t>industrial usage and collaboration.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5269" y="616601"/>
            <a:ext cx="261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Who we are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pic>
        <p:nvPicPr>
          <p:cNvPr id="6" name="Picture 5" descr="archie_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764" y="582035"/>
            <a:ext cx="1543071" cy="9034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9163" y="616601"/>
            <a:ext cx="6132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Audio/Video Signal Processing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078" y="2024906"/>
            <a:ext cx="804569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US" sz="2400" dirty="0" smtClean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Dr </a:t>
            </a:r>
            <a:r>
              <a:rPr lang="en-US" sz="2400" dirty="0" err="1" smtClean="0"/>
              <a:t>Vassilis</a:t>
            </a:r>
            <a:r>
              <a:rPr lang="en-US" sz="2400" dirty="0" smtClean="0"/>
              <a:t> </a:t>
            </a:r>
            <a:r>
              <a:rPr lang="en-US" sz="2400" dirty="0" err="1" smtClean="0"/>
              <a:t>Charissis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FF6600"/>
                </a:solidFill>
                <a:sym typeface="Gill Sans" charset="0"/>
              </a:rPr>
              <a:t>Vehicular </a:t>
            </a:r>
            <a:r>
              <a:rPr lang="en-US" sz="2400" b="1" dirty="0" err="1" smtClean="0">
                <a:solidFill>
                  <a:srgbClr val="FF6600"/>
                </a:solidFill>
                <a:sym typeface="Gill Sans" charset="0"/>
              </a:rPr>
              <a:t>AdHoc</a:t>
            </a:r>
            <a:r>
              <a:rPr lang="en-US" sz="2400" b="1" dirty="0" smtClean="0">
                <a:solidFill>
                  <a:srgbClr val="FF6600"/>
                </a:solidFill>
                <a:sym typeface="Gill Sans" charset="0"/>
              </a:rPr>
              <a:t> Network System Simulations,</a:t>
            </a:r>
            <a:r>
              <a:rPr lang="en-US" sz="2400" dirty="0" smtClean="0">
                <a:sym typeface="Gill Sans" charset="0"/>
              </a:rPr>
              <a:t> Glasgow Caledonian University, </a:t>
            </a:r>
            <a:r>
              <a:rPr lang="en-US" sz="2400" dirty="0" smtClean="0">
                <a:hlinkClick r:id="rId3"/>
              </a:rPr>
              <a:t>vassilis.charissis@gcu.ac.uk</a:t>
            </a: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Dr J. David Moore, </a:t>
            </a:r>
            <a:r>
              <a:rPr lang="en-US" sz="2400" b="1" dirty="0" smtClean="0">
                <a:solidFill>
                  <a:srgbClr val="FF6600"/>
                </a:solidFill>
              </a:rPr>
              <a:t>Audio </a:t>
            </a:r>
            <a:r>
              <a:rPr lang="en-US" sz="2400" b="1" dirty="0" smtClean="0">
                <a:solidFill>
                  <a:srgbClr val="FF6600"/>
                </a:solidFill>
                <a:sym typeface="Gill Sans" charset="0"/>
              </a:rPr>
              <a:t>Engineering</a:t>
            </a:r>
            <a:r>
              <a:rPr lang="en-US" sz="2400" dirty="0" smtClean="0">
                <a:solidFill>
                  <a:srgbClr val="FF6600"/>
                </a:solidFill>
                <a:sym typeface="Gill Sans" charset="0"/>
              </a:rPr>
              <a:t>, </a:t>
            </a:r>
            <a:r>
              <a:rPr lang="en-US" sz="2400" dirty="0" smtClean="0">
                <a:sym typeface="Gill Sans" charset="0"/>
              </a:rPr>
              <a:t>Glasgow Caledonian University, </a:t>
            </a:r>
            <a:r>
              <a:rPr lang="en-US" sz="2400" dirty="0" smtClean="0">
                <a:sym typeface="Gill Sans" charset="0"/>
                <a:hlinkClick r:id="rId4"/>
              </a:rPr>
              <a:t>j.d.moore@gcu.ac.uk</a:t>
            </a:r>
            <a:endParaRPr lang="en-US" sz="2400" dirty="0" smtClean="0">
              <a:sym typeface="Gill Sans" charset="0"/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>
                <a:sym typeface="Gill Sans" charset="0"/>
              </a:rPr>
              <a:t>Dr </a:t>
            </a:r>
            <a:r>
              <a:rPr lang="en-US" sz="2400" dirty="0" err="1" smtClean="0">
                <a:sym typeface="Gill Sans" charset="0"/>
              </a:rPr>
              <a:t>Qi</a:t>
            </a:r>
            <a:r>
              <a:rPr lang="en-US" sz="2400" dirty="0" smtClean="0">
                <a:sym typeface="Gill Sans" charset="0"/>
              </a:rPr>
              <a:t> Wang, </a:t>
            </a:r>
            <a:r>
              <a:rPr lang="en-US" sz="2400" b="1" dirty="0" smtClean="0">
                <a:solidFill>
                  <a:srgbClr val="FF6600"/>
                </a:solidFill>
              </a:rPr>
              <a:t>Video Networking Based on High Efficiency Video Coding (HEVC)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dirty="0" smtClean="0"/>
              <a:t>University of the West of Scotland, </a:t>
            </a:r>
            <a:r>
              <a:rPr lang="en-US" sz="2400" u="sng" dirty="0" smtClean="0">
                <a:hlinkClick r:id="rId5"/>
              </a:rPr>
              <a:t>qi.wang@uws.ac.uk</a:t>
            </a:r>
          </a:p>
          <a:p>
            <a:pPr marL="171450" lvl="0" indent="-171450" algn="just">
              <a:buFont typeface="Arial"/>
              <a:buChar char="•"/>
            </a:pPr>
            <a:r>
              <a:rPr lang="en-US" sz="2400" dirty="0" smtClean="0"/>
              <a:t>Dr Tony </a:t>
            </a:r>
            <a:r>
              <a:rPr lang="en-US" sz="2400" dirty="0" err="1" smtClean="0"/>
              <a:t>Gachagan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b="1" dirty="0" smtClean="0">
                <a:solidFill>
                  <a:srgbClr val="FF6600"/>
                </a:solidFill>
              </a:rPr>
              <a:t>Ultrasonic Engineering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GB" sz="2400" dirty="0" smtClean="0"/>
              <a:t>University of Strathclyde, </a:t>
            </a:r>
            <a:r>
              <a:rPr lang="en-US" sz="2400" u="sng" dirty="0" smtClean="0">
                <a:hlinkClick r:id="rId6"/>
              </a:rPr>
              <a:t>a.gachagan@strath.ac.uk</a:t>
            </a: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endParaRPr lang="en-US" sz="2400" u="sng" dirty="0" smtClean="0">
              <a:hlinkClick r:id="rId5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3676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Biological Science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078" y="2024906"/>
            <a:ext cx="8045694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US" sz="2400" dirty="0" smtClean="0"/>
              <a:t>Prof. Julian Newman (</a:t>
            </a:r>
            <a:r>
              <a:rPr lang="en-US" sz="2400" dirty="0" smtClean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  <a:hlinkClick r:id="rId3"/>
              </a:rPr>
              <a:t>jne@gcal.ac.uk</a:t>
            </a:r>
            <a:r>
              <a:rPr lang="en-US" sz="2400" dirty="0" smtClean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) </a:t>
            </a:r>
            <a:r>
              <a:rPr lang="en-US" sz="2400" dirty="0" smtClean="0"/>
              <a:t>and Dr Quentin </a:t>
            </a:r>
            <a:r>
              <a:rPr lang="en-US" sz="2400" dirty="0" err="1" smtClean="0"/>
              <a:t>Mair</a:t>
            </a:r>
            <a:r>
              <a:rPr lang="en-US" sz="2400" dirty="0" smtClean="0"/>
              <a:t> (</a:t>
            </a:r>
            <a:r>
              <a:rPr lang="en-US" sz="2400" dirty="0" smtClean="0">
                <a:cs typeface="Calibri"/>
                <a:hlinkClick r:id="rId4"/>
              </a:rPr>
              <a:t>Q.Mair@gcal.ac.uk</a:t>
            </a:r>
            <a:r>
              <a:rPr lang="en-US" sz="2400" dirty="0" smtClean="0">
                <a:cs typeface="Calibri"/>
              </a:rPr>
              <a:t>)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FF6600"/>
                </a:solidFill>
              </a:rPr>
              <a:t>Frog Genetics,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Glasgow Caledonian University</a:t>
            </a:r>
            <a:endParaRPr lang="en-US" sz="2400" dirty="0" smtClean="0">
              <a:latin typeface="Calibri"/>
              <a:cs typeface="Calibri"/>
            </a:endParaRPr>
          </a:p>
          <a:p>
            <a:pPr marL="171450" indent="-171450" algn="just">
              <a:buFont typeface="Arial"/>
              <a:buChar char="•"/>
            </a:pPr>
            <a:r>
              <a:rPr lang="en-GB" sz="2400" dirty="0" smtClean="0">
                <a:latin typeface="Calibri"/>
                <a:cs typeface="Calibri"/>
              </a:rPr>
              <a:t>Dr Gregory </a:t>
            </a:r>
            <a:r>
              <a:rPr lang="en-GB" sz="2400" dirty="0" err="1" smtClean="0">
                <a:latin typeface="Calibri"/>
                <a:cs typeface="Calibri"/>
              </a:rPr>
              <a:t>Morozov</a:t>
            </a:r>
            <a:r>
              <a:rPr lang="en-GB" sz="2400" dirty="0" smtClean="0">
                <a:latin typeface="Calibri"/>
                <a:cs typeface="Calibri"/>
              </a:rPr>
              <a:t>, </a:t>
            </a:r>
            <a:r>
              <a:rPr lang="en-GB" sz="2200" b="1" dirty="0" smtClean="0">
                <a:solidFill>
                  <a:srgbClr val="FF6600"/>
                </a:solidFill>
                <a:latin typeface="Calibri"/>
                <a:cs typeface="Calibri"/>
              </a:rPr>
              <a:t>Splicing of RNA QM/MM Study</a:t>
            </a:r>
            <a:r>
              <a:rPr lang="en-GB" sz="2400" dirty="0" smtClean="0">
                <a:solidFill>
                  <a:srgbClr val="FF6600"/>
                </a:solidFill>
                <a:latin typeface="Calibri"/>
                <a:cs typeface="Calibri"/>
              </a:rPr>
              <a:t>, </a:t>
            </a:r>
            <a:r>
              <a:rPr lang="en-GB" sz="2400" dirty="0" smtClean="0">
                <a:latin typeface="Calibri"/>
                <a:cs typeface="Calibri"/>
              </a:rPr>
              <a:t>University of the West of Scotland, </a:t>
            </a:r>
            <a:r>
              <a:rPr lang="en-US" sz="2400" dirty="0" smtClean="0">
                <a:hlinkClick r:id="rId5"/>
              </a:rPr>
              <a:t>gregory.morozov@uws.ac.uk</a:t>
            </a: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Prof Leslie Smith (</a:t>
            </a:r>
            <a:r>
              <a:rPr lang="en-US" sz="2400" dirty="0" smtClean="0">
                <a:solidFill>
                  <a:srgbClr val="000000"/>
                </a:solidFill>
                <a:hlinkClick r:id="rId6"/>
              </a:rPr>
              <a:t>lss@cs.stir.ac.uk</a:t>
            </a:r>
            <a:r>
              <a:rPr lang="en-US" sz="2400" dirty="0" smtClean="0">
                <a:solidFill>
                  <a:srgbClr val="000000"/>
                </a:solidFill>
              </a:rPr>
              <a:t> ) and Dr Bruce Graham (</a:t>
            </a:r>
            <a:r>
              <a:rPr lang="en-US" sz="2400" dirty="0" smtClean="0">
                <a:solidFill>
                  <a:srgbClr val="000000"/>
                </a:solidFill>
                <a:hlinkClick r:id="rId7"/>
              </a:rPr>
              <a:t>bpg@cs.stir.ac.uk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FF6600"/>
                </a:solidFill>
              </a:rPr>
              <a:t>Parallel Simulation of Neural Networks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University of </a:t>
            </a:r>
            <a:r>
              <a:rPr lang="en-US" sz="2400" dirty="0" err="1" smtClean="0">
                <a:solidFill>
                  <a:srgbClr val="000000"/>
                </a:solidFill>
              </a:rPr>
              <a:t>Stirling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171450" indent="-171450" algn="just">
              <a:buFont typeface="Arial"/>
              <a:buChar char="•"/>
            </a:pPr>
            <a:endParaRPr lang="en-US" sz="24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marL="171450" indent="-171450" algn="just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171450" indent="-171450" algn="just"/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endParaRPr lang="en-GB" sz="2400" dirty="0" smtClean="0">
              <a:latin typeface="Calibri"/>
              <a:cs typeface="Calibri"/>
            </a:endParaRPr>
          </a:p>
          <a:p>
            <a:pPr marL="171450" lvl="0" indent="-171450" algn="just"/>
            <a:r>
              <a:rPr lang="en-GB" sz="2400" b="1" dirty="0" smtClean="0">
                <a:solidFill>
                  <a:srgbClr val="008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450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Computational Optics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078" y="2024906"/>
            <a:ext cx="804569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/>
              <a:buChar char="•"/>
            </a:pPr>
            <a:r>
              <a:rPr lang="en-US" sz="2400" dirty="0" smtClean="0">
                <a:latin typeface="Calibri Body"/>
                <a:cs typeface="Calibri Body"/>
              </a:rPr>
              <a:t>Prof. Scott </a:t>
            </a:r>
            <a:r>
              <a:rPr lang="en-US" sz="2400" dirty="0" err="1" smtClean="0">
                <a:latin typeface="Calibri Body"/>
                <a:cs typeface="Calibri Body"/>
              </a:rPr>
              <a:t>McMeekin</a:t>
            </a:r>
            <a:r>
              <a:rPr lang="en-US" sz="2400" dirty="0" smtClean="0">
                <a:latin typeface="Calibri Body"/>
                <a:cs typeface="Calibri Body"/>
              </a:rPr>
              <a:t>, </a:t>
            </a:r>
            <a:r>
              <a:rPr lang="en-US" sz="2400" b="1" dirty="0" err="1" smtClean="0">
                <a:solidFill>
                  <a:srgbClr val="FF6600"/>
                </a:solidFill>
                <a:latin typeface="Calibri Body"/>
                <a:cs typeface="Calibri Body"/>
              </a:rPr>
              <a:t>Nano</a:t>
            </a:r>
            <a:r>
              <a:rPr lang="en-US" sz="2400" b="1" dirty="0" smtClean="0">
                <a:solidFill>
                  <a:srgbClr val="FF6600"/>
                </a:solidFill>
                <a:latin typeface="Calibri Body"/>
                <a:cs typeface="Calibri Body"/>
              </a:rPr>
              <a:t> Optics</a:t>
            </a:r>
            <a:r>
              <a:rPr lang="en-US" sz="2400" dirty="0" smtClean="0">
                <a:solidFill>
                  <a:srgbClr val="FF6600"/>
                </a:solidFill>
                <a:latin typeface="Calibri Body"/>
                <a:cs typeface="Calibri Body"/>
              </a:rPr>
              <a:t>, </a:t>
            </a:r>
            <a:r>
              <a:rPr lang="en-US" sz="2400" dirty="0" smtClean="0">
                <a:latin typeface="Calibri Body"/>
                <a:ea typeface="Gill Sans" charset="0"/>
                <a:cs typeface="Calibri Body"/>
                <a:sym typeface="Gill Sans" charset="0"/>
              </a:rPr>
              <a:t>Glasgow Caledonian University, </a:t>
            </a:r>
            <a:r>
              <a:rPr lang="en-US" sz="2400" u="sng" dirty="0" smtClean="0">
                <a:latin typeface="Calibri Body"/>
                <a:cs typeface="Calibri Body"/>
                <a:hlinkClick r:id="rId3"/>
              </a:rPr>
              <a:t>scott.mcmeekin@gcal.ac.uk</a:t>
            </a:r>
            <a:endParaRPr lang="en-US" sz="2400" u="sng" dirty="0" smtClean="0">
              <a:latin typeface="Calibri Body"/>
              <a:cs typeface="Calibri Body"/>
            </a:endParaRPr>
          </a:p>
          <a:p>
            <a:pPr marL="171450" lvl="0" indent="-171450">
              <a:buFont typeface="Arial"/>
              <a:buChar char="•"/>
            </a:pPr>
            <a:r>
              <a:rPr lang="en-GB" sz="2400" dirty="0" smtClean="0">
                <a:latin typeface="Calibri Body"/>
                <a:cs typeface="Calibri Body"/>
              </a:rPr>
              <a:t>Prof. </a:t>
            </a:r>
            <a:r>
              <a:rPr lang="en-GB" sz="2400" dirty="0" err="1" smtClean="0">
                <a:latin typeface="Calibri Body"/>
                <a:cs typeface="Calibri Body"/>
              </a:rPr>
              <a:t>Gian</a:t>
            </a:r>
            <a:r>
              <a:rPr lang="en-GB" sz="2400" dirty="0" smtClean="0">
                <a:latin typeface="Calibri Body"/>
                <a:cs typeface="Calibri Body"/>
              </a:rPr>
              <a:t>-Luca </a:t>
            </a:r>
            <a:r>
              <a:rPr lang="en-GB" sz="2400" dirty="0" err="1" smtClean="0">
                <a:latin typeface="Calibri Body"/>
                <a:cs typeface="Calibri Body"/>
              </a:rPr>
              <a:t>Oppo</a:t>
            </a:r>
            <a:r>
              <a:rPr lang="en-GB" sz="2400" dirty="0" smtClean="0">
                <a:latin typeface="Calibri Body"/>
                <a:cs typeface="Calibri Body"/>
              </a:rPr>
              <a:t>, </a:t>
            </a:r>
            <a:r>
              <a:rPr lang="en-GB" sz="2400" b="1" dirty="0" smtClean="0">
                <a:solidFill>
                  <a:srgbClr val="FF6600"/>
                </a:solidFill>
                <a:latin typeface="Calibri Body"/>
                <a:cs typeface="Calibri Body"/>
              </a:rPr>
              <a:t>Complex Systems</a:t>
            </a:r>
            <a:r>
              <a:rPr lang="en-GB" sz="2400" dirty="0" smtClean="0">
                <a:solidFill>
                  <a:srgbClr val="FF6600"/>
                </a:solidFill>
                <a:latin typeface="Calibri Body"/>
                <a:cs typeface="Calibri Body"/>
              </a:rPr>
              <a:t>, </a:t>
            </a:r>
            <a:r>
              <a:rPr lang="en-GB" sz="2400" dirty="0" smtClean="0">
                <a:latin typeface="Calibri Body"/>
                <a:cs typeface="Calibri Body"/>
              </a:rPr>
              <a:t>University of Strathclyde, </a:t>
            </a:r>
            <a:r>
              <a:rPr lang="en-US" sz="2400" u="sng" dirty="0" smtClean="0">
                <a:latin typeface="Calibri Body"/>
                <a:cs typeface="Calibri Body"/>
                <a:hlinkClick r:id="rId4"/>
              </a:rPr>
              <a:t>g.l.oppo@strath.ac.uk</a:t>
            </a:r>
            <a:endParaRPr lang="en-GB" sz="2400" dirty="0" smtClean="0">
              <a:latin typeface="Calibri Body"/>
              <a:cs typeface="Calibri Body"/>
            </a:endParaRPr>
          </a:p>
          <a:p>
            <a:pPr marL="171450" indent="-1714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 Body"/>
                <a:cs typeface="Calibri Body"/>
              </a:rPr>
              <a:t>Dr Brian McNeil</a:t>
            </a:r>
            <a:r>
              <a:rPr lang="en-GB" sz="2400" dirty="0" smtClean="0">
                <a:solidFill>
                  <a:srgbClr val="000000"/>
                </a:solidFill>
                <a:latin typeface="Calibri Body"/>
                <a:cs typeface="Calibri Body"/>
              </a:rPr>
              <a:t>, </a:t>
            </a:r>
            <a:r>
              <a:rPr lang="en-GB" sz="2400" b="1" dirty="0" smtClean="0">
                <a:solidFill>
                  <a:srgbClr val="FF6600"/>
                </a:solidFill>
                <a:latin typeface="Calibri Body"/>
                <a:cs typeface="Calibri Body"/>
              </a:rPr>
              <a:t>Future Light Sources, </a:t>
            </a:r>
            <a:r>
              <a:rPr lang="en-US" sz="2400" dirty="0" smtClean="0">
                <a:solidFill>
                  <a:srgbClr val="000000"/>
                </a:solidFill>
                <a:latin typeface="Calibri Body"/>
                <a:cs typeface="Calibri Body"/>
              </a:rPr>
              <a:t>University of </a:t>
            </a:r>
            <a:r>
              <a:rPr lang="en-US" sz="2400" dirty="0" err="1" smtClean="0">
                <a:solidFill>
                  <a:srgbClr val="000000"/>
                </a:solidFill>
                <a:latin typeface="Calibri Body"/>
                <a:cs typeface="Calibri Body"/>
              </a:rPr>
              <a:t>Strathclyde</a:t>
            </a:r>
            <a:r>
              <a:rPr lang="en-US" sz="2400" dirty="0" smtClean="0">
                <a:solidFill>
                  <a:srgbClr val="000000"/>
                </a:solidFill>
                <a:latin typeface="Calibri Body"/>
                <a:cs typeface="Calibri Body"/>
              </a:rPr>
              <a:t>, </a:t>
            </a:r>
            <a:r>
              <a:rPr lang="en-US" sz="2400" u="sng" dirty="0" smtClean="0">
                <a:solidFill>
                  <a:srgbClr val="000000"/>
                </a:solidFill>
                <a:latin typeface="Calibri Body"/>
                <a:cs typeface="Calibri Body"/>
                <a:hlinkClick r:id="rId5"/>
              </a:rPr>
              <a:t>b.w.j.mcneil@strath.ac.uk</a:t>
            </a:r>
            <a:endParaRPr lang="en-US" sz="2400" u="sng" dirty="0" smtClean="0">
              <a:solidFill>
                <a:srgbClr val="000000"/>
              </a:solidFill>
              <a:latin typeface="Calibri Body"/>
              <a:cs typeface="Calibri Body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Dr </a:t>
            </a:r>
            <a:r>
              <a:rPr lang="en-GB" sz="2400" dirty="0" smtClean="0">
                <a:latin typeface="Calibri"/>
                <a:cs typeface="Calibri"/>
              </a:rPr>
              <a:t>Ben </a:t>
            </a:r>
            <a:r>
              <a:rPr lang="en-GB" sz="2400" dirty="0" err="1" smtClean="0">
                <a:latin typeface="Calibri"/>
                <a:cs typeface="Calibri"/>
              </a:rPr>
              <a:t>Hourahine</a:t>
            </a:r>
            <a:r>
              <a:rPr lang="en-GB" sz="2400" dirty="0" smtClean="0">
                <a:latin typeface="Calibri"/>
                <a:cs typeface="Calibri"/>
              </a:rPr>
              <a:t>, </a:t>
            </a:r>
            <a:r>
              <a:rPr lang="en-GB" sz="2400" b="1" dirty="0" smtClean="0">
                <a:solidFill>
                  <a:srgbClr val="FF6600"/>
                </a:solidFill>
                <a:latin typeface="Calibri"/>
                <a:cs typeface="Calibri"/>
              </a:rPr>
              <a:t>Optoelectronic Materials</a:t>
            </a:r>
            <a:r>
              <a:rPr lang="en-GB" sz="2400" dirty="0" smtClean="0">
                <a:solidFill>
                  <a:srgbClr val="FF6600"/>
                </a:solidFill>
                <a:latin typeface="Calibri"/>
                <a:cs typeface="Calibri"/>
              </a:rPr>
              <a:t>, </a:t>
            </a:r>
            <a:r>
              <a:rPr lang="en-GB" sz="2400" dirty="0" smtClean="0">
                <a:latin typeface="Calibri"/>
                <a:cs typeface="Calibri"/>
              </a:rPr>
              <a:t>University of Strathclyde, </a:t>
            </a:r>
            <a:r>
              <a:rPr lang="en-US" sz="2400" u="sng" dirty="0" smtClean="0">
                <a:latin typeface="Calibri"/>
                <a:cs typeface="Calibri"/>
                <a:hlinkClick r:id="rId6"/>
              </a:rPr>
              <a:t>benjamin.hourahine@strath.ac.uk</a:t>
            </a:r>
            <a:endParaRPr lang="en-US" sz="2400" dirty="0" smtClean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Calibri Body"/>
              <a:cs typeface="Calibri Body"/>
            </a:endParaRPr>
          </a:p>
          <a:p>
            <a:pPr marL="171450" lvl="0" indent="-171450">
              <a:buFont typeface="Arial"/>
              <a:buChar char="•"/>
            </a:pPr>
            <a:endParaRPr lang="en-US" sz="2400" dirty="0" smtClean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marL="171450" indent="-171450" algn="just">
              <a:buFont typeface="Arial"/>
              <a:buChar char="•"/>
            </a:pPr>
            <a:endParaRPr lang="en-GB" sz="24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3341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Physical Science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078" y="2233686"/>
            <a:ext cx="8045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Prof. Bonnie </a:t>
            </a:r>
            <a:r>
              <a:rPr lang="en-US" sz="2400" dirty="0" err="1" smtClean="0">
                <a:latin typeface="Calibri"/>
                <a:cs typeface="Calibri"/>
              </a:rPr>
              <a:t>Steves</a:t>
            </a:r>
            <a:r>
              <a:rPr lang="en-US" sz="2400" dirty="0" smtClean="0">
                <a:latin typeface="Calibri"/>
                <a:cs typeface="Calibri"/>
              </a:rPr>
              <a:t>, </a:t>
            </a:r>
            <a:r>
              <a:rPr lang="en-US" sz="2400" b="1" dirty="0" smtClean="0">
                <a:solidFill>
                  <a:srgbClr val="FF6600"/>
                </a:solidFill>
                <a:latin typeface="Calibri"/>
                <a:cs typeface="Calibri"/>
              </a:rPr>
              <a:t>Astronomy,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ea typeface="Gill Sans" charset="0"/>
                <a:cs typeface="Calibri"/>
                <a:sym typeface="Gill Sans" charset="0"/>
              </a:rPr>
              <a:t>Glasgow Caledonian University, </a:t>
            </a:r>
            <a:r>
              <a:rPr lang="en-US" sz="2400" dirty="0" smtClean="0">
                <a:latin typeface="Calibri"/>
                <a:cs typeface="Calibri"/>
                <a:hlinkClick r:id="rId3"/>
              </a:rPr>
              <a:t>B.Steves@gul.ac.uk</a:t>
            </a:r>
            <a:endParaRPr lang="en-GB" sz="2400" dirty="0" smtClean="0">
              <a:latin typeface="Calibri"/>
              <a:cs typeface="Calibri"/>
            </a:endParaRPr>
          </a:p>
          <a:p>
            <a:pPr marL="171450" lvl="0" indent="-171450" algn="just">
              <a:buFont typeface="Arial"/>
              <a:buChar char="•"/>
            </a:pPr>
            <a:endParaRPr lang="en-US" sz="24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marL="171450" indent="-171450" algn="just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171450" indent="-171450" algn="just"/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endParaRPr lang="en-GB" sz="2400" dirty="0" smtClean="0">
              <a:latin typeface="Calibri"/>
              <a:cs typeface="Calibri"/>
            </a:endParaRPr>
          </a:p>
          <a:p>
            <a:pPr marL="171450" lvl="0" indent="-171450" algn="just"/>
            <a:r>
              <a:rPr lang="en-GB" sz="2400" b="1" dirty="0" smtClean="0">
                <a:solidFill>
                  <a:srgbClr val="008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3986" y="616601"/>
            <a:ext cx="6137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Computational Fluid Dynamics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078" y="2024906"/>
            <a:ext cx="8045694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US" sz="2400" dirty="0" smtClean="0"/>
              <a:t>Prof. Don </a:t>
            </a:r>
            <a:r>
              <a:rPr lang="en-US" sz="2400" dirty="0" err="1" smtClean="0"/>
              <a:t>McGlinchey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FF6600"/>
                </a:solidFill>
              </a:rPr>
              <a:t>Pneumatic Conveying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Glasgow Caledonian University, </a:t>
            </a:r>
            <a:r>
              <a:rPr lang="en-US" sz="2400" u="sng" dirty="0" smtClean="0">
                <a:hlinkClick r:id="rId3"/>
              </a:rPr>
              <a:t>D.McGlinchey@gcu.ac.uk</a:t>
            </a:r>
            <a:endParaRPr lang="en-US" sz="2400" u="sng" dirty="0" smtClean="0"/>
          </a:p>
          <a:p>
            <a:pPr marL="171450" indent="-171450" algn="just">
              <a:buFont typeface="Arial"/>
              <a:buChar char="•"/>
            </a:pPr>
            <a:r>
              <a:rPr lang="en-GB" sz="2400" dirty="0" smtClean="0"/>
              <a:t>Dr M. Sergio </a:t>
            </a:r>
            <a:r>
              <a:rPr lang="en-GB" sz="2400" dirty="0" err="1" smtClean="0"/>
              <a:t>Campobasso</a:t>
            </a:r>
            <a:r>
              <a:rPr lang="en-GB" sz="2400" dirty="0" smtClean="0"/>
              <a:t>, </a:t>
            </a:r>
            <a:r>
              <a:rPr lang="en-GB" sz="2400" b="1" dirty="0" smtClean="0">
                <a:solidFill>
                  <a:srgbClr val="FF6600"/>
                </a:solidFill>
              </a:rPr>
              <a:t>Compressible Optimized Structured Algorithm (COSA)</a:t>
            </a:r>
            <a:r>
              <a:rPr lang="en-GB" sz="2400" dirty="0" smtClean="0">
                <a:solidFill>
                  <a:srgbClr val="FF6600"/>
                </a:solidFill>
              </a:rPr>
              <a:t>, </a:t>
            </a:r>
            <a:r>
              <a:rPr lang="en-GB" sz="2400" dirty="0" smtClean="0"/>
              <a:t>University of Glasgow, </a:t>
            </a:r>
            <a:r>
              <a:rPr lang="en-US" sz="2400" u="sng" dirty="0" smtClean="0">
                <a:hlinkClick r:id="rId4"/>
              </a:rPr>
              <a:t>Sergio.Campobasso@glasgow.ac.uk</a:t>
            </a:r>
            <a:r>
              <a:rPr lang="en-US" sz="2400" u="sng" dirty="0" smtClean="0"/>
              <a:t>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Prof. Jason Reese, </a:t>
            </a:r>
            <a:r>
              <a:rPr lang="en-US" sz="2400" b="1" dirty="0" err="1" smtClean="0">
                <a:solidFill>
                  <a:srgbClr val="FF6600"/>
                </a:solidFill>
              </a:rPr>
              <a:t>Nanoliquid</a:t>
            </a:r>
            <a:r>
              <a:rPr lang="en-US" sz="2400" b="1" dirty="0" smtClean="0">
                <a:solidFill>
                  <a:srgbClr val="FF6600"/>
                </a:solidFill>
              </a:rPr>
              <a:t> flows, High-speed flows, </a:t>
            </a:r>
            <a:r>
              <a:rPr lang="en-US" sz="2400" dirty="0" smtClean="0"/>
              <a:t>University of </a:t>
            </a:r>
            <a:r>
              <a:rPr lang="en-US" sz="2400" dirty="0" err="1" smtClean="0"/>
              <a:t>Strathclyde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5"/>
              </a:rPr>
              <a:t>jason.reese@strath.ac.uk</a:t>
            </a: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r>
              <a:rPr lang="en-GB" sz="2400" dirty="0" smtClean="0"/>
              <a:t>Mr Tom </a:t>
            </a:r>
            <a:r>
              <a:rPr lang="en-GB" sz="2400" dirty="0" err="1" smtClean="0"/>
              <a:t>McCombes</a:t>
            </a:r>
            <a:r>
              <a:rPr lang="en-GB" sz="2400" dirty="0" smtClean="0"/>
              <a:t>, </a:t>
            </a:r>
            <a:r>
              <a:rPr lang="en-GB" sz="2400" b="1" dirty="0" smtClean="0">
                <a:solidFill>
                  <a:srgbClr val="FF6600"/>
                </a:solidFill>
              </a:rPr>
              <a:t>Tidal Turbine Arrays</a:t>
            </a:r>
            <a:r>
              <a:rPr lang="en-GB" sz="2400" dirty="0" smtClean="0">
                <a:solidFill>
                  <a:srgbClr val="FF6600"/>
                </a:solidFill>
              </a:rPr>
              <a:t>, </a:t>
            </a:r>
            <a:r>
              <a:rPr lang="en-GB" sz="2400" dirty="0" smtClean="0"/>
              <a:t>University of Strathclyde, </a:t>
            </a:r>
            <a:r>
              <a:rPr lang="en-US" sz="2400" u="sng" dirty="0" smtClean="0">
                <a:hlinkClick r:id="rId6"/>
              </a:rPr>
              <a:t>tom.mccombes@strath.ac.uk</a:t>
            </a:r>
            <a:endParaRPr lang="en-US" sz="2400" u="sng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US" sz="2400" dirty="0" smtClean="0"/>
              <a:t>Dr </a:t>
            </a:r>
            <a:r>
              <a:rPr lang="en-GB" altLang="zh-CN" sz="2400" dirty="0" smtClean="0"/>
              <a:t>Qing Xiao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FF6600"/>
                </a:solidFill>
              </a:rPr>
              <a:t>Vertical Axis Wind Turbines, </a:t>
            </a:r>
            <a:r>
              <a:rPr lang="en-GB" sz="2400" dirty="0" smtClean="0"/>
              <a:t>University of Strathclyde, </a:t>
            </a:r>
            <a:r>
              <a:rPr lang="en-US" sz="2400" u="sng" dirty="0" smtClean="0">
                <a:hlinkClick r:id="rId7"/>
              </a:rPr>
              <a:t>qing.xiao@strath.ac.uk</a:t>
            </a: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endParaRPr lang="en-GB" sz="2400" dirty="0" smtClean="0"/>
          </a:p>
          <a:p>
            <a:pPr marL="171450" indent="-171450" algn="just">
              <a:buFont typeface="Arial"/>
              <a:buChar char="•"/>
            </a:pP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endParaRPr lang="en-GB" sz="2400" dirty="0" smtClean="0"/>
          </a:p>
          <a:p>
            <a:pPr marL="171450" lvl="0" indent="-171450" algn="just">
              <a:buFont typeface="Arial"/>
              <a:buChar char="•"/>
            </a:pPr>
            <a:endParaRPr lang="en-US" sz="24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marL="171450" indent="-171450" algn="just">
              <a:buFont typeface="Arial"/>
              <a:buChar char="•"/>
            </a:pPr>
            <a:endParaRPr lang="en-GB" sz="24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3986" y="616601"/>
            <a:ext cx="5464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and …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Analysis of Large Data Sets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078" y="2024906"/>
            <a:ext cx="80456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Prof. Ken Turner (</a:t>
            </a:r>
            <a:r>
              <a:rPr lang="en-US" sz="2400" dirty="0" smtClean="0">
                <a:solidFill>
                  <a:srgbClr val="000000"/>
                </a:solidFill>
                <a:hlinkClick r:id="rId3"/>
              </a:rPr>
              <a:t>kjt@cs.stir.ac.uk</a:t>
            </a:r>
            <a:r>
              <a:rPr lang="en-US" sz="2400" dirty="0" smtClean="0">
                <a:solidFill>
                  <a:srgbClr val="000000"/>
                </a:solidFill>
              </a:rPr>
              <a:t>) and Dr Simon Jones (</a:t>
            </a:r>
            <a:r>
              <a:rPr lang="en-US" sz="2400" dirty="0" smtClean="0">
                <a:solidFill>
                  <a:srgbClr val="000000"/>
                </a:solidFill>
                <a:hlinkClick r:id="rId4"/>
              </a:rPr>
              <a:t>sbj@cs.stir.ac.uk</a:t>
            </a:r>
            <a:r>
              <a:rPr lang="en-US" sz="2400" dirty="0" smtClean="0">
                <a:solidFill>
                  <a:srgbClr val="000000"/>
                </a:solidFill>
              </a:rPr>
              <a:t>), </a:t>
            </a:r>
            <a:r>
              <a:rPr lang="en-US" sz="2400" b="1" dirty="0" smtClean="0">
                <a:solidFill>
                  <a:srgbClr val="FF6600"/>
                </a:solidFill>
              </a:rPr>
              <a:t>Analysis of Large Data Sets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University of </a:t>
            </a:r>
            <a:r>
              <a:rPr lang="en-US" sz="2400" dirty="0" err="1" smtClean="0">
                <a:solidFill>
                  <a:srgbClr val="000000"/>
                </a:solidFill>
              </a:rPr>
              <a:t>Stirling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Dr </a:t>
            </a:r>
            <a:r>
              <a:rPr lang="en-US" sz="2400" dirty="0" err="1" smtClean="0"/>
              <a:t>Savi</a:t>
            </a:r>
            <a:r>
              <a:rPr lang="en-US" sz="2400" dirty="0" smtClean="0"/>
              <a:t> </a:t>
            </a:r>
            <a:r>
              <a:rPr lang="en-US" sz="2400" dirty="0" err="1" smtClean="0"/>
              <a:t>Maharaj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5"/>
              </a:rPr>
              <a:t>sma@cs.stir.ac.uk</a:t>
            </a:r>
            <a:r>
              <a:rPr lang="en-US" sz="2400" dirty="0" smtClean="0"/>
              <a:t> ) and Dr Adam </a:t>
            </a:r>
            <a:r>
              <a:rPr lang="en-US" sz="2400" dirty="0" err="1" smtClean="0"/>
              <a:t>Kleczkowski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6"/>
              </a:rPr>
              <a:t>ak@cs.stir.ac.uk</a:t>
            </a:r>
            <a:r>
              <a:rPr lang="en-US" sz="2400" dirty="0" smtClean="0"/>
              <a:t>), </a:t>
            </a:r>
            <a:r>
              <a:rPr lang="en-US" sz="2400" b="1" dirty="0" smtClean="0">
                <a:solidFill>
                  <a:srgbClr val="FF6600"/>
                </a:solidFill>
              </a:rPr>
              <a:t>Parameter Sweeping</a:t>
            </a:r>
            <a:r>
              <a:rPr lang="en-US" sz="2400" dirty="0" smtClean="0">
                <a:solidFill>
                  <a:srgbClr val="FF6600"/>
                </a:solidFill>
              </a:rPr>
              <a:t>, </a:t>
            </a:r>
            <a:r>
              <a:rPr lang="en-US" sz="2400" dirty="0" smtClean="0"/>
              <a:t>University of </a:t>
            </a:r>
            <a:r>
              <a:rPr lang="en-US" sz="2400" dirty="0" err="1" smtClean="0"/>
              <a:t>Stirling</a:t>
            </a:r>
            <a:endParaRPr lang="en-US" sz="24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Dr David Cairns (</a:t>
            </a:r>
            <a:r>
              <a:rPr lang="en-US" sz="2400" dirty="0" smtClean="0">
                <a:hlinkClick r:id="rId7"/>
              </a:rPr>
              <a:t>dec@cs.stir.ac.uk</a:t>
            </a:r>
            <a:r>
              <a:rPr lang="en-US" sz="2400" dirty="0" smtClean="0"/>
              <a:t>),  Dr Carron </a:t>
            </a:r>
            <a:r>
              <a:rPr lang="en-US" sz="2400" dirty="0" err="1" smtClean="0"/>
              <a:t>Shankland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8"/>
              </a:rPr>
              <a:t>ces@cs.stir.ac.uk</a:t>
            </a:r>
            <a:r>
              <a:rPr lang="en-US" sz="2400" dirty="0" smtClean="0"/>
              <a:t>), Mr. Kevin </a:t>
            </a:r>
            <a:r>
              <a:rPr lang="en-US" sz="2400" dirty="0" err="1" smtClean="0"/>
              <a:t>Swingler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9"/>
              </a:rPr>
              <a:t>kms@cs.stir.ac.uk</a:t>
            </a:r>
            <a:r>
              <a:rPr lang="en-US" sz="2400" dirty="0" smtClean="0"/>
              <a:t>), </a:t>
            </a:r>
            <a:r>
              <a:rPr lang="en-US" sz="2400" b="1" dirty="0" smtClean="0">
                <a:solidFill>
                  <a:srgbClr val="FF6600"/>
                </a:solidFill>
              </a:rPr>
              <a:t>Parameter and Model Optimization, </a:t>
            </a:r>
            <a:r>
              <a:rPr lang="en-US" sz="2400" dirty="0" smtClean="0"/>
              <a:t>University of </a:t>
            </a:r>
            <a:r>
              <a:rPr lang="en-US" sz="2400" dirty="0" err="1" smtClean="0"/>
              <a:t>Stirling</a:t>
            </a:r>
            <a:endParaRPr lang="en-US" sz="2400" dirty="0" smtClean="0"/>
          </a:p>
          <a:p>
            <a:pPr marL="171450" lvl="0" indent="-171450" algn="just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171450" lvl="0" indent="-171450" algn="just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Molecular Science on HPC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895600" y="1966913"/>
          <a:ext cx="1063625" cy="1019175"/>
        </p:xfrm>
        <a:graphic>
          <a:graphicData uri="http://schemas.openxmlformats.org/presentationml/2006/ole">
            <p:oleObj spid="_x0000_s31746" name="Точечный рисунок" r:id="rId4" imgW="4800000" imgH="4600000" progId="">
              <p:embed/>
            </p:oleObj>
          </a:graphicData>
        </a:graphic>
      </p:graphicFrame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124075" y="115888"/>
            <a:ext cx="2879725" cy="6076950"/>
          </a:xfrm>
          <a:prstGeom prst="rect">
            <a:avLst/>
          </a:prstGeom>
          <a:noFill/>
          <a:ln w="5715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 sz="1800"/>
          </a:p>
        </p:txBody>
      </p:sp>
      <p:graphicFrame>
        <p:nvGraphicFramePr>
          <p:cNvPr id="31747" name="Object 4"/>
          <p:cNvGraphicFramePr>
            <a:graphicFrameLocks noChangeAspect="1"/>
          </p:cNvGraphicFramePr>
          <p:nvPr/>
        </p:nvGraphicFramePr>
        <p:xfrm>
          <a:off x="6948488" y="2060575"/>
          <a:ext cx="946150" cy="955675"/>
        </p:xfrm>
        <a:graphic>
          <a:graphicData uri="http://schemas.openxmlformats.org/presentationml/2006/ole">
            <p:oleObj spid="_x0000_s31747" name="Точечный рисунок" r:id="rId5" imgW="4001058" imgH="4114286" progId="">
              <p:embed/>
            </p:oleObj>
          </a:graphicData>
        </a:graphic>
      </p:graphicFrame>
      <p:graphicFrame>
        <p:nvGraphicFramePr>
          <p:cNvPr id="31748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994150" y="1954213"/>
          <a:ext cx="1104900" cy="1095375"/>
        </p:xfrm>
        <a:graphic>
          <a:graphicData uri="http://schemas.openxmlformats.org/presentationml/2006/ole">
            <p:oleObj spid="_x0000_s31748" name="Точечный рисунок" r:id="rId6" imgW="3600000" imgH="3572374" progId="">
              <p:embed/>
            </p:oleObj>
          </a:graphicData>
        </a:graphic>
      </p:graphicFrame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0" y="3789363"/>
            <a:ext cx="9144000" cy="6096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0" y="3384550"/>
            <a:ext cx="315913" cy="14398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1331913" y="3384550"/>
            <a:ext cx="315912" cy="14398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0" y="4824413"/>
            <a:ext cx="881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-11</a:t>
            </a:r>
            <a:r>
              <a:rPr lang="ru-RU" sz="2000"/>
              <a:t>м</a:t>
            </a:r>
          </a:p>
        </p:txBody>
      </p:sp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1123950" y="4824413"/>
            <a:ext cx="881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-10</a:t>
            </a:r>
            <a:r>
              <a:rPr lang="ru-RU" sz="2000"/>
              <a:t>м</a:t>
            </a:r>
          </a:p>
        </p:txBody>
      </p:sp>
      <p:sp>
        <p:nvSpPr>
          <p:cNvPr id="31754" name="Text Box 12"/>
          <p:cNvSpPr txBox="1">
            <a:spLocks noChangeArrowheads="1"/>
          </p:cNvSpPr>
          <p:nvPr/>
        </p:nvSpPr>
        <p:spPr bwMode="auto">
          <a:xfrm>
            <a:off x="2565400" y="4824413"/>
            <a:ext cx="78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-9</a:t>
            </a:r>
            <a:r>
              <a:rPr lang="ru-RU" sz="2000"/>
              <a:t>м</a:t>
            </a:r>
          </a:p>
        </p:txBody>
      </p:sp>
      <p:sp>
        <p:nvSpPr>
          <p:cNvPr id="31755" name="Text Box 13"/>
          <p:cNvSpPr txBox="1">
            <a:spLocks noChangeArrowheads="1"/>
          </p:cNvSpPr>
          <p:nvPr/>
        </p:nvSpPr>
        <p:spPr bwMode="auto">
          <a:xfrm>
            <a:off x="3992563" y="4824413"/>
            <a:ext cx="788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-8</a:t>
            </a:r>
            <a:r>
              <a:rPr lang="ru-RU" sz="2000"/>
              <a:t>м</a:t>
            </a:r>
          </a:p>
        </p:txBody>
      </p:sp>
      <p:sp>
        <p:nvSpPr>
          <p:cNvPr id="31756" name="Text Box 14"/>
          <p:cNvSpPr txBox="1">
            <a:spLocks noChangeArrowheads="1"/>
          </p:cNvSpPr>
          <p:nvPr/>
        </p:nvSpPr>
        <p:spPr bwMode="auto">
          <a:xfrm>
            <a:off x="5381625" y="4824413"/>
            <a:ext cx="78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-7</a:t>
            </a:r>
            <a:r>
              <a:rPr lang="ru-RU" sz="2000"/>
              <a:t>м</a:t>
            </a:r>
          </a:p>
        </p:txBody>
      </p:sp>
      <p:sp>
        <p:nvSpPr>
          <p:cNvPr id="31757" name="Text Box 15"/>
          <p:cNvSpPr txBox="1">
            <a:spLocks noChangeArrowheads="1"/>
          </p:cNvSpPr>
          <p:nvPr/>
        </p:nvSpPr>
        <p:spPr bwMode="auto">
          <a:xfrm>
            <a:off x="6840538" y="4824413"/>
            <a:ext cx="788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-6</a:t>
            </a:r>
            <a:r>
              <a:rPr lang="ru-RU" sz="2000"/>
              <a:t>м</a:t>
            </a:r>
          </a:p>
        </p:txBody>
      </p:sp>
      <p:sp>
        <p:nvSpPr>
          <p:cNvPr id="31758" name="Text Box 16"/>
          <p:cNvSpPr txBox="1">
            <a:spLocks noChangeArrowheads="1"/>
          </p:cNvSpPr>
          <p:nvPr/>
        </p:nvSpPr>
        <p:spPr bwMode="auto">
          <a:xfrm>
            <a:off x="8226425" y="4824413"/>
            <a:ext cx="78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-5</a:t>
            </a:r>
            <a:r>
              <a:rPr lang="ru-RU" sz="2000"/>
              <a:t>м</a:t>
            </a:r>
          </a:p>
        </p:txBody>
      </p:sp>
      <p:sp>
        <p:nvSpPr>
          <p:cNvPr id="31759" name="Rectangle 17"/>
          <p:cNvSpPr>
            <a:spLocks noChangeArrowheads="1"/>
          </p:cNvSpPr>
          <p:nvPr/>
        </p:nvSpPr>
        <p:spPr bwMode="auto">
          <a:xfrm>
            <a:off x="-32597" y="1341438"/>
            <a:ext cx="14843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400" b="1" dirty="0">
                <a:cs typeface="Times New Roman" charset="0"/>
              </a:rPr>
              <a:t>Electron density</a:t>
            </a:r>
            <a:r>
              <a:rPr lang="fr-FR" sz="1400" b="1" dirty="0">
                <a:solidFill>
                  <a:srgbClr val="003366"/>
                </a:solidFill>
                <a:cs typeface="Times New Roman" charset="0"/>
              </a:rPr>
              <a:t> </a:t>
            </a:r>
          </a:p>
        </p:txBody>
      </p:sp>
      <p:sp>
        <p:nvSpPr>
          <p:cNvPr id="31760" name="AutoShape 18"/>
          <p:cNvSpPr>
            <a:spLocks noChangeArrowheads="1"/>
          </p:cNvSpPr>
          <p:nvPr/>
        </p:nvSpPr>
        <p:spPr bwMode="auto">
          <a:xfrm>
            <a:off x="3716338" y="2619375"/>
            <a:ext cx="360362" cy="44450"/>
          </a:xfrm>
          <a:prstGeom prst="rightArrow">
            <a:avLst>
              <a:gd name="adj1" fmla="val 50000"/>
              <a:gd name="adj2" fmla="val 2026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z="1800"/>
          </a:p>
        </p:txBody>
      </p:sp>
      <p:sp>
        <p:nvSpPr>
          <p:cNvPr id="31761" name="AutoShape 19"/>
          <p:cNvSpPr>
            <a:spLocks noChangeArrowheads="1"/>
          </p:cNvSpPr>
          <p:nvPr/>
        </p:nvSpPr>
        <p:spPr bwMode="auto">
          <a:xfrm>
            <a:off x="3627438" y="2889250"/>
            <a:ext cx="404812" cy="46038"/>
          </a:xfrm>
          <a:prstGeom prst="leftArrow">
            <a:avLst>
              <a:gd name="adj1" fmla="val 50000"/>
              <a:gd name="adj2" fmla="val 2198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z="1800"/>
          </a:p>
        </p:txBody>
      </p:sp>
      <p:sp>
        <p:nvSpPr>
          <p:cNvPr id="31762" name="Text Box 20"/>
          <p:cNvSpPr txBox="1">
            <a:spLocks noChangeArrowheads="1"/>
          </p:cNvSpPr>
          <p:nvPr/>
        </p:nvSpPr>
        <p:spPr bwMode="auto">
          <a:xfrm>
            <a:off x="3124200" y="1143000"/>
            <a:ext cx="20637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Conformational changes</a:t>
            </a:r>
            <a:endParaRPr lang="ru-RU" sz="1400" b="1"/>
          </a:p>
        </p:txBody>
      </p:sp>
      <p:sp>
        <p:nvSpPr>
          <p:cNvPr id="31763" name="Text Box 21"/>
          <p:cNvSpPr txBox="1">
            <a:spLocks noChangeArrowheads="1"/>
          </p:cNvSpPr>
          <p:nvPr/>
        </p:nvSpPr>
        <p:spPr bwMode="auto">
          <a:xfrm>
            <a:off x="5003800" y="1125538"/>
            <a:ext cx="3743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Supramolecular complexes, </a:t>
            </a:r>
          </a:p>
          <a:p>
            <a:pPr eaLnBrk="1" hangingPunct="1"/>
            <a:r>
              <a:rPr lang="en-US" sz="1400" b="1"/>
              <a:t>protein aggregates, nanodevices</a:t>
            </a:r>
            <a:endParaRPr lang="ru-RU" sz="1400" b="1"/>
          </a:p>
        </p:txBody>
      </p:sp>
      <p:sp>
        <p:nvSpPr>
          <p:cNvPr id="31764" name="Rectangle 22"/>
          <p:cNvSpPr>
            <a:spLocks noChangeArrowheads="1"/>
          </p:cNvSpPr>
          <p:nvPr/>
        </p:nvSpPr>
        <p:spPr bwMode="auto">
          <a:xfrm>
            <a:off x="2951163" y="3384550"/>
            <a:ext cx="315912" cy="14398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65" name="Rectangle 23"/>
          <p:cNvSpPr>
            <a:spLocks noChangeArrowheads="1"/>
          </p:cNvSpPr>
          <p:nvPr/>
        </p:nvSpPr>
        <p:spPr bwMode="auto">
          <a:xfrm>
            <a:off x="4392613" y="3384550"/>
            <a:ext cx="315912" cy="14398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66" name="Rectangle 24"/>
          <p:cNvSpPr>
            <a:spLocks noChangeArrowheads="1"/>
          </p:cNvSpPr>
          <p:nvPr/>
        </p:nvSpPr>
        <p:spPr bwMode="auto">
          <a:xfrm>
            <a:off x="5832475" y="3384550"/>
            <a:ext cx="315913" cy="14398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67" name="Rectangle 25"/>
          <p:cNvSpPr>
            <a:spLocks noChangeArrowheads="1"/>
          </p:cNvSpPr>
          <p:nvPr/>
        </p:nvSpPr>
        <p:spPr bwMode="auto">
          <a:xfrm>
            <a:off x="7316788" y="3384550"/>
            <a:ext cx="315912" cy="14398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68" name="Rectangle 26"/>
          <p:cNvSpPr>
            <a:spLocks noChangeArrowheads="1"/>
          </p:cNvSpPr>
          <p:nvPr/>
        </p:nvSpPr>
        <p:spPr bwMode="auto">
          <a:xfrm>
            <a:off x="8667750" y="3384550"/>
            <a:ext cx="315913" cy="14398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ru-RU" sz="2000"/>
          </a:p>
        </p:txBody>
      </p:sp>
      <p:sp>
        <p:nvSpPr>
          <p:cNvPr id="31769" name="Text Box 27"/>
          <p:cNvSpPr txBox="1">
            <a:spLocks noChangeArrowheads="1"/>
          </p:cNvSpPr>
          <p:nvPr/>
        </p:nvSpPr>
        <p:spPr bwMode="auto">
          <a:xfrm>
            <a:off x="250825" y="3789363"/>
            <a:ext cx="836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QM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1770" name="Text Box 28"/>
          <p:cNvSpPr txBox="1">
            <a:spLocks noChangeArrowheads="1"/>
          </p:cNvSpPr>
          <p:nvPr/>
        </p:nvSpPr>
        <p:spPr bwMode="auto">
          <a:xfrm>
            <a:off x="1646238" y="3789363"/>
            <a:ext cx="153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QM/MM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1771" name="Text Box 29"/>
          <p:cNvSpPr txBox="1">
            <a:spLocks noChangeArrowheads="1"/>
          </p:cNvSpPr>
          <p:nvPr/>
        </p:nvSpPr>
        <p:spPr bwMode="auto">
          <a:xfrm>
            <a:off x="4032250" y="3789363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MM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1772" name="Text Box 30"/>
          <p:cNvSpPr txBox="1">
            <a:spLocks noChangeArrowheads="1"/>
          </p:cNvSpPr>
          <p:nvPr/>
        </p:nvSpPr>
        <p:spPr bwMode="auto">
          <a:xfrm>
            <a:off x="5516563" y="3878263"/>
            <a:ext cx="245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Coarse-grain models</a:t>
            </a:r>
            <a:endParaRPr lang="ru-RU" sz="1800" b="1">
              <a:solidFill>
                <a:schemeClr val="bg1"/>
              </a:solidFill>
            </a:endParaRPr>
          </a:p>
        </p:txBody>
      </p:sp>
      <p:sp>
        <p:nvSpPr>
          <p:cNvPr id="31773" name="Text Box 31"/>
          <p:cNvSpPr txBox="1">
            <a:spLocks noChangeArrowheads="1"/>
          </p:cNvSpPr>
          <p:nvPr/>
        </p:nvSpPr>
        <p:spPr bwMode="auto">
          <a:xfrm>
            <a:off x="8262938" y="3789363"/>
            <a:ext cx="741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???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1774" name="AutoShape 32"/>
          <p:cNvSpPr>
            <a:spLocks noChangeArrowheads="1"/>
          </p:cNvSpPr>
          <p:nvPr/>
        </p:nvSpPr>
        <p:spPr bwMode="auto">
          <a:xfrm>
            <a:off x="2636838" y="414338"/>
            <a:ext cx="6507162" cy="360362"/>
          </a:xfrm>
          <a:prstGeom prst="leftArrow">
            <a:avLst>
              <a:gd name="adj1" fmla="val 50000"/>
              <a:gd name="adj2" fmla="val 4514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z="1800"/>
          </a:p>
        </p:txBody>
      </p:sp>
      <p:sp>
        <p:nvSpPr>
          <p:cNvPr id="31775" name="AutoShape 33"/>
          <p:cNvSpPr>
            <a:spLocks noChangeArrowheads="1"/>
          </p:cNvSpPr>
          <p:nvPr/>
        </p:nvSpPr>
        <p:spPr bwMode="auto">
          <a:xfrm>
            <a:off x="0" y="5273675"/>
            <a:ext cx="5381625" cy="315913"/>
          </a:xfrm>
          <a:prstGeom prst="rightArrow">
            <a:avLst>
              <a:gd name="adj1" fmla="val 50000"/>
              <a:gd name="adj2" fmla="val 4258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z="1800"/>
          </a:p>
        </p:txBody>
      </p:sp>
      <p:sp>
        <p:nvSpPr>
          <p:cNvPr id="31776" name="Text Box 34"/>
          <p:cNvSpPr txBox="1">
            <a:spLocks noChangeArrowheads="1"/>
          </p:cNvSpPr>
          <p:nvPr/>
        </p:nvSpPr>
        <p:spPr bwMode="auto">
          <a:xfrm>
            <a:off x="4257675" y="0"/>
            <a:ext cx="1708150" cy="396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Experiments</a:t>
            </a:r>
            <a:endParaRPr lang="ru-RU" sz="2000" b="1"/>
          </a:p>
        </p:txBody>
      </p:sp>
      <p:sp>
        <p:nvSpPr>
          <p:cNvPr id="31777" name="Text Box 35"/>
          <p:cNvSpPr txBox="1">
            <a:spLocks noChangeArrowheads="1"/>
          </p:cNvSpPr>
          <p:nvPr/>
        </p:nvSpPr>
        <p:spPr bwMode="auto">
          <a:xfrm>
            <a:off x="881063" y="5678488"/>
            <a:ext cx="2568575" cy="396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Computer Modeling</a:t>
            </a:r>
            <a:endParaRPr lang="ru-RU" sz="2000" b="1"/>
          </a:p>
        </p:txBody>
      </p:sp>
      <p:sp>
        <p:nvSpPr>
          <p:cNvPr id="31778" name="Text Box 36"/>
          <p:cNvSpPr txBox="1">
            <a:spLocks noChangeArrowheads="1"/>
          </p:cNvSpPr>
          <p:nvPr/>
        </p:nvSpPr>
        <p:spPr bwMode="auto">
          <a:xfrm>
            <a:off x="1331913" y="1341438"/>
            <a:ext cx="1774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Solvation shell</a:t>
            </a:r>
            <a:endParaRPr lang="ru-RU" sz="1400" b="1"/>
          </a:p>
        </p:txBody>
      </p:sp>
      <p:sp>
        <p:nvSpPr>
          <p:cNvPr id="31779" name="Text Box 37"/>
          <p:cNvSpPr txBox="1">
            <a:spLocks noChangeArrowheads="1"/>
          </p:cNvSpPr>
          <p:nvPr/>
        </p:nvSpPr>
        <p:spPr bwMode="auto">
          <a:xfrm>
            <a:off x="4032250" y="5734050"/>
            <a:ext cx="4127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High-Performance Computing</a:t>
            </a:r>
            <a:endParaRPr lang="ru-RU" sz="1800" b="1"/>
          </a:p>
        </p:txBody>
      </p:sp>
      <p:sp>
        <p:nvSpPr>
          <p:cNvPr id="31780" name="AutoShape 38"/>
          <p:cNvSpPr>
            <a:spLocks noChangeArrowheads="1"/>
          </p:cNvSpPr>
          <p:nvPr/>
        </p:nvSpPr>
        <p:spPr bwMode="auto">
          <a:xfrm>
            <a:off x="6821488" y="0"/>
            <a:ext cx="2160587" cy="719138"/>
          </a:xfrm>
          <a:prstGeom prst="wedgeRectCallout">
            <a:avLst>
              <a:gd name="adj1" fmla="val -17083"/>
              <a:gd name="adj2" fmla="val 10452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ru-RU" sz="4000"/>
          </a:p>
        </p:txBody>
      </p:sp>
      <p:sp>
        <p:nvSpPr>
          <p:cNvPr id="31781" name="Text Box 39"/>
          <p:cNvSpPr txBox="1">
            <a:spLocks noChangeArrowheads="1"/>
          </p:cNvSpPr>
          <p:nvPr/>
        </p:nvSpPr>
        <p:spPr bwMode="auto">
          <a:xfrm>
            <a:off x="7046913" y="0"/>
            <a:ext cx="1665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90"/>
                </a:solidFill>
              </a:rPr>
              <a:t>We want to be here!!!</a:t>
            </a:r>
            <a:endParaRPr lang="ru-RU" sz="2000" b="1" dirty="0">
              <a:solidFill>
                <a:srgbClr val="000090"/>
              </a:solidFill>
            </a:endParaRPr>
          </a:p>
        </p:txBody>
      </p:sp>
      <p:pic>
        <p:nvPicPr>
          <p:cNvPr id="31782" name="Picture 40" descr="sugars_lysozym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13716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83" name="AutoShape 41"/>
          <p:cNvSpPr>
            <a:spLocks/>
          </p:cNvSpPr>
          <p:nvPr/>
        </p:nvSpPr>
        <p:spPr bwMode="auto">
          <a:xfrm rot="-5400000">
            <a:off x="4176712" y="1795463"/>
            <a:ext cx="765175" cy="9144000"/>
          </a:xfrm>
          <a:prstGeom prst="leftBrace">
            <a:avLst>
              <a:gd name="adj1" fmla="val 99585"/>
              <a:gd name="adj2" fmla="val 50000"/>
            </a:avLst>
          </a:prstGeom>
          <a:noFill/>
          <a:ln w="889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lIns="91430" tIns="45715" rIns="91430" bIns="45715" anchor="ctr"/>
          <a:lstStyle/>
          <a:p>
            <a:endParaRPr lang="en-US" sz="1800"/>
          </a:p>
        </p:txBody>
      </p:sp>
      <p:sp>
        <p:nvSpPr>
          <p:cNvPr id="31784" name="Text Box 43"/>
          <p:cNvSpPr txBox="1">
            <a:spLocks noChangeArrowheads="1"/>
          </p:cNvSpPr>
          <p:nvPr/>
        </p:nvSpPr>
        <p:spPr bwMode="auto">
          <a:xfrm>
            <a:off x="0" y="0"/>
            <a:ext cx="291623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dirty="0">
                <a:solidFill>
                  <a:srgbClr val="000090"/>
                </a:solidFill>
              </a:rPr>
              <a:t>Molecular Sciences:</a:t>
            </a:r>
            <a:r>
              <a:rPr lang="en-GB" sz="1800" b="1" dirty="0">
                <a:solidFill>
                  <a:srgbClr val="000090"/>
                </a:solidFill>
              </a:rPr>
              <a:t> </a:t>
            </a:r>
          </a:p>
          <a:p>
            <a:pPr eaLnBrk="1" hangingPunct="1"/>
            <a:r>
              <a:rPr lang="en-GB" sz="1400" b="1" dirty="0">
                <a:solidFill>
                  <a:srgbClr val="CC0000"/>
                </a:solidFill>
              </a:rPr>
              <a:t>~30-50%</a:t>
            </a:r>
          </a:p>
          <a:p>
            <a:pPr eaLnBrk="1" hangingPunct="1"/>
            <a:r>
              <a:rPr lang="en-GB" sz="1400" b="1" dirty="0">
                <a:solidFill>
                  <a:srgbClr val="000090"/>
                </a:solidFill>
              </a:rPr>
              <a:t>of the world </a:t>
            </a:r>
          </a:p>
          <a:p>
            <a:pPr eaLnBrk="1" hangingPunct="1"/>
            <a:r>
              <a:rPr lang="en-GB" sz="1400" b="1" dirty="0">
                <a:solidFill>
                  <a:srgbClr val="000090"/>
                </a:solidFill>
              </a:rPr>
              <a:t>supercomputer time</a:t>
            </a:r>
          </a:p>
          <a:p>
            <a:pPr eaLnBrk="1" hangingPunct="1"/>
            <a:r>
              <a:rPr lang="en-GB" sz="1400" b="1" dirty="0">
                <a:solidFill>
                  <a:srgbClr val="000090"/>
                </a:solidFill>
              </a:rPr>
              <a:t>(academia)</a:t>
            </a:r>
            <a:endParaRPr lang="en-US" sz="1400" b="1" dirty="0">
              <a:solidFill>
                <a:srgbClr val="000090"/>
              </a:solidFill>
            </a:endParaRPr>
          </a:p>
        </p:txBody>
      </p:sp>
      <p:pic>
        <p:nvPicPr>
          <p:cNvPr id="31785" name="Picture 53" descr="electron-density-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>
          <a:xfrm>
            <a:off x="0" y="2024063"/>
            <a:ext cx="900113" cy="744537"/>
          </a:xfrm>
          <a:noFill/>
        </p:spPr>
      </p:pic>
      <p:pic>
        <p:nvPicPr>
          <p:cNvPr id="31786" name="Picture 54" descr="ion-water-5-last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331913" y="1881188"/>
            <a:ext cx="111601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7" name="Picture 44" descr="stmv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956550" y="1989138"/>
            <a:ext cx="11874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8" name="Picture 45" descr="electrodes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227763" y="3068638"/>
            <a:ext cx="8636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9" name="Picture 46" descr="system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8172450" y="981075"/>
            <a:ext cx="7921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14313" y="1214438"/>
            <a:ext cx="29464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Group 3"/>
          <p:cNvGrpSpPr>
            <a:grpSpLocks noChangeAspect="1"/>
          </p:cNvGrpSpPr>
          <p:nvPr/>
        </p:nvGrpSpPr>
        <p:grpSpPr bwMode="auto">
          <a:xfrm rot="255933">
            <a:off x="3030538" y="1617663"/>
            <a:ext cx="5508625" cy="3962400"/>
            <a:chOff x="2653" y="935"/>
            <a:chExt cx="4036" cy="2903"/>
          </a:xfrm>
        </p:grpSpPr>
        <p:pic>
          <p:nvPicPr>
            <p:cNvPr id="33805" name="Picture 4" descr="tube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525"/>
              <a:ext cx="1180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6" name="Picture 5" descr="tube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-484615">
              <a:off x="3284" y="1162"/>
              <a:ext cx="1193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6" descr="tube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5240914">
              <a:off x="3132" y="2246"/>
              <a:ext cx="817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7" descr="tube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4820335">
              <a:off x="2720" y="1683"/>
              <a:ext cx="817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8" descr="tube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4820335">
              <a:off x="4376" y="1204"/>
              <a:ext cx="319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37" name="Oval 9"/>
            <p:cNvSpPr>
              <a:spLocks noChangeAspect="1" noChangeArrowheads="1"/>
            </p:cNvSpPr>
            <p:nvPr/>
          </p:nvSpPr>
          <p:spPr bwMode="auto">
            <a:xfrm>
              <a:off x="4646" y="2885"/>
              <a:ext cx="591" cy="5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738" name="Oval 10"/>
            <p:cNvSpPr>
              <a:spLocks noChangeAspect="1" noChangeArrowheads="1"/>
            </p:cNvSpPr>
            <p:nvPr/>
          </p:nvSpPr>
          <p:spPr bwMode="auto">
            <a:xfrm>
              <a:off x="2833" y="2746"/>
              <a:ext cx="590" cy="5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739" name="Oval 11"/>
            <p:cNvSpPr>
              <a:spLocks noChangeAspect="1" noChangeArrowheads="1"/>
            </p:cNvSpPr>
            <p:nvPr/>
          </p:nvSpPr>
          <p:spPr bwMode="auto">
            <a:xfrm>
              <a:off x="2650" y="1295"/>
              <a:ext cx="591" cy="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740" name="Oval 12"/>
            <p:cNvSpPr>
              <a:spLocks noChangeAspect="1" noChangeArrowheads="1"/>
            </p:cNvSpPr>
            <p:nvPr/>
          </p:nvSpPr>
          <p:spPr bwMode="auto">
            <a:xfrm>
              <a:off x="2925" y="935"/>
              <a:ext cx="590" cy="5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01741" name="Picture 1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-24444990">
              <a:off x="3439" y="588"/>
              <a:ext cx="2736" cy="3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01742" name="Oval 14"/>
          <p:cNvSpPr>
            <a:spLocks noChangeAspect="1" noChangeArrowheads="1"/>
          </p:cNvSpPr>
          <p:nvPr/>
        </p:nvSpPr>
        <p:spPr bwMode="auto">
          <a:xfrm>
            <a:off x="1606550" y="3702050"/>
            <a:ext cx="193675" cy="195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1743" name="Line 15"/>
          <p:cNvSpPr>
            <a:spLocks noChangeAspect="1" noChangeShapeType="1"/>
          </p:cNvSpPr>
          <p:nvPr/>
        </p:nvSpPr>
        <p:spPr bwMode="auto">
          <a:xfrm flipV="1">
            <a:off x="1670050" y="2001838"/>
            <a:ext cx="2462213" cy="170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1744" name="Line 16"/>
          <p:cNvSpPr>
            <a:spLocks noChangeAspect="1" noChangeShapeType="1"/>
          </p:cNvSpPr>
          <p:nvPr/>
        </p:nvSpPr>
        <p:spPr bwMode="auto">
          <a:xfrm>
            <a:off x="1670050" y="3897313"/>
            <a:ext cx="3241675" cy="752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1748" name="Text Box 20"/>
          <p:cNvSpPr txBox="1">
            <a:spLocks noChangeArrowheads="1"/>
          </p:cNvSpPr>
          <p:nvPr/>
        </p:nvSpPr>
        <p:spPr bwMode="auto">
          <a:xfrm>
            <a:off x="-180975" y="4851400"/>
            <a:ext cx="92741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Understanding how things work on a detailed </a:t>
            </a:r>
            <a:r>
              <a:rPr lang="en-US" sz="2400" i="1" dirty="0"/>
              <a:t>molecular</a:t>
            </a:r>
            <a:r>
              <a:rPr lang="en-US" sz="2400" dirty="0"/>
              <a:t> level ranging from electronic structures to long-time phase behavior of molecules</a:t>
            </a:r>
          </a:p>
        </p:txBody>
      </p:sp>
      <p:sp>
        <p:nvSpPr>
          <p:cNvPr id="201749" name="Text Box 21"/>
          <p:cNvSpPr txBox="1">
            <a:spLocks noChangeArrowheads="1"/>
          </p:cNvSpPr>
          <p:nvPr/>
        </p:nvSpPr>
        <p:spPr bwMode="auto">
          <a:xfrm>
            <a:off x="719138" y="5721930"/>
            <a:ext cx="84248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6600"/>
                </a:solidFill>
              </a:rPr>
              <a:t>If one understands how things work,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6600"/>
                </a:solidFill>
              </a:rPr>
              <a:t>one can manipulate them</a:t>
            </a:r>
            <a:r>
              <a:rPr lang="en-US" b="1" dirty="0"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201750" name="Rectangle 22"/>
          <p:cNvSpPr>
            <a:spLocks noChangeArrowheads="1"/>
          </p:cNvSpPr>
          <p:nvPr/>
        </p:nvSpPr>
        <p:spPr bwMode="auto">
          <a:xfrm>
            <a:off x="950913" y="5861050"/>
            <a:ext cx="431800" cy="431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1751" name="Text Box 23"/>
          <p:cNvSpPr txBox="1">
            <a:spLocks noChangeArrowheads="1"/>
          </p:cNvSpPr>
          <p:nvPr/>
        </p:nvSpPr>
        <p:spPr bwMode="auto">
          <a:xfrm>
            <a:off x="1022350" y="5784850"/>
            <a:ext cx="319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33803" name="Picture 3" descr="plot_ions_no_water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8477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3" descr="plot_ions_no_water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6445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rchie_logo_small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25017" y="616601"/>
            <a:ext cx="6364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Molecular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Modelling</a:t>
            </a:r>
            <a:r>
              <a:rPr lang="en-US" sz="3600" b="1" i="1" dirty="0" smtClean="0">
                <a:solidFill>
                  <a:srgbClr val="0000FF"/>
                </a:solidFill>
              </a:rPr>
              <a:t> Tools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As a Computational Microscope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86872" y="6858000"/>
            <a:ext cx="804569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Blah blah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15730"/>
            <a:ext cx="7058953" cy="21854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953" y="2111814"/>
            <a:ext cx="2085047" cy="2066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953" y="4007228"/>
            <a:ext cx="2085047" cy="28507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315" y="4401192"/>
            <a:ext cx="3018959" cy="2456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902" y="4401192"/>
            <a:ext cx="2748591" cy="2456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217020"/>
            <a:ext cx="2140901" cy="27705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4348" y="3498823"/>
            <a:ext cx="2045370" cy="18047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6249" y="2718420"/>
            <a:ext cx="1587500" cy="1498600"/>
          </a:xfrm>
          <a:prstGeom prst="rect">
            <a:avLst/>
          </a:prstGeom>
        </p:spPr>
      </p:pic>
      <p:pic>
        <p:nvPicPr>
          <p:cNvPr id="23" name="Picture 22" descr="archie_logo_small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73089" y="701266"/>
            <a:ext cx="3905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Protein Adsorption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258027" y="1757871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Paul </a:t>
            </a:r>
            <a:r>
              <a:rPr lang="en-US" sz="2000" b="1" dirty="0" err="1" smtClean="0">
                <a:solidFill>
                  <a:srgbClr val="660066"/>
                </a:solidFill>
              </a:rPr>
              <a:t>Mulheran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hlinkClick r:id="rId12"/>
              </a:rPr>
              <a:t>paul.mulheran@strath.ac.uk</a:t>
            </a:r>
            <a:endParaRPr lang="en-US" sz="2000" dirty="0"/>
          </a:p>
          <a:p>
            <a:pPr algn="just">
              <a:defRPr/>
            </a:pPr>
            <a:endParaRPr lang="en-US" sz="2000" dirty="0" smtClean="0"/>
          </a:p>
        </p:txBody>
      </p:sp>
      <p:pic>
        <p:nvPicPr>
          <p:cNvPr id="22" name="Picture 21" descr="strathclyde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722" y="2324633"/>
            <a:ext cx="81770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The Academic and Research Computer Hosting Industry and Enterprise in the West of Scotland (ARCHIE-</a:t>
            </a:r>
            <a:r>
              <a:rPr lang="en-US" sz="2400" dirty="0" err="1" smtClean="0"/>
              <a:t>WeSt</a:t>
            </a:r>
            <a:r>
              <a:rPr lang="en-US" sz="2400" dirty="0" smtClean="0"/>
              <a:t>) was established in March 2012 by </a:t>
            </a:r>
            <a:r>
              <a:rPr lang="en-US" sz="2400" b="1" dirty="0" smtClean="0">
                <a:solidFill>
                  <a:srgbClr val="0033CC"/>
                </a:solidFill>
              </a:rPr>
              <a:t>a £1.6M award </a:t>
            </a:r>
            <a:r>
              <a:rPr lang="en-US" sz="2400" dirty="0" smtClean="0"/>
              <a:t>from the EPSRC   </a:t>
            </a:r>
            <a:r>
              <a:rPr lang="en-US" sz="2400" dirty="0" err="1" smtClean="0"/>
              <a:t>e</a:t>
            </a:r>
            <a:r>
              <a:rPr lang="en-US" sz="2400" dirty="0" smtClean="0"/>
              <a:t>-Infrastructure fund to establish a “Tier-2” regional centre of excellence in </a:t>
            </a:r>
            <a:r>
              <a:rPr lang="en-US" sz="2400" b="1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/>
              <a:t>igh </a:t>
            </a:r>
            <a:r>
              <a:rPr lang="en-US" sz="2400" b="1" dirty="0" smtClean="0">
                <a:solidFill>
                  <a:srgbClr val="0000FF"/>
                </a:solidFill>
              </a:rPr>
              <a:t>P</a:t>
            </a:r>
            <a:r>
              <a:rPr lang="en-US" sz="2400" dirty="0" smtClean="0"/>
              <a:t>erformance </a:t>
            </a:r>
            <a:r>
              <a:rPr lang="en-US" sz="2400" b="1" dirty="0" smtClean="0">
                <a:solidFill>
                  <a:srgbClr val="0000FF"/>
                </a:solidFill>
              </a:rPr>
              <a:t>C</a:t>
            </a:r>
            <a:r>
              <a:rPr lang="en-US" sz="2400" dirty="0" smtClean="0"/>
              <a:t>omputing (HPC). </a:t>
            </a:r>
          </a:p>
        </p:txBody>
      </p:sp>
      <p:pic>
        <p:nvPicPr>
          <p:cNvPr id="11" name="Picture 10" descr="Fig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3956"/>
            <a:ext cx="9144000" cy="1894524"/>
          </a:xfrm>
          <a:prstGeom prst="rect">
            <a:avLst/>
          </a:prstGeom>
        </p:spPr>
      </p:pic>
      <p:pic>
        <p:nvPicPr>
          <p:cNvPr id="8" name="Picture 7" descr="archie_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05269" y="616601"/>
            <a:ext cx="261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Who we are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764" y="582035"/>
            <a:ext cx="1543071" cy="9034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27" y="3842011"/>
            <a:ext cx="7066247" cy="30159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700" y="1272872"/>
            <a:ext cx="3309946" cy="2467807"/>
          </a:xfrm>
          <a:prstGeom prst="rect">
            <a:avLst/>
          </a:prstGeom>
        </p:spPr>
      </p:pic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258027" y="1922755"/>
            <a:ext cx="474943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smtClean="0"/>
              <a:t>Thanks to the simulations we can see how the protein aggregates on atomistic level, describe the adsorption and the diffusion mechanism. </a:t>
            </a:r>
            <a:endParaRPr lang="en-US" sz="2400" dirty="0"/>
          </a:p>
        </p:txBody>
      </p:sp>
      <p:pic>
        <p:nvPicPr>
          <p:cNvPr id="8" name="Picture 7" descr="archie_logo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5269" y="616601"/>
            <a:ext cx="2409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Adsorption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 descr="strathclyde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9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30200" y="2249038"/>
            <a:ext cx="41148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35263" y="2224700"/>
            <a:ext cx="5338762" cy="2155825"/>
            <a:chOff x="216" y="765"/>
            <a:chExt cx="3363" cy="1358"/>
          </a:xfrm>
        </p:grpSpPr>
        <p:pic>
          <p:nvPicPr>
            <p:cNvPr id="310276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787"/>
              <a:ext cx="1441" cy="1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10277" name="Picture 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" y="851"/>
              <a:ext cx="1320" cy="11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278" name="Line 6"/>
            <p:cNvSpPr>
              <a:spLocks noChangeShapeType="1"/>
            </p:cNvSpPr>
            <p:nvPr/>
          </p:nvSpPr>
          <p:spPr bwMode="auto">
            <a:xfrm flipH="1">
              <a:off x="1214" y="926"/>
              <a:ext cx="8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0279" name="Text Box 7"/>
            <p:cNvSpPr txBox="1">
              <a:spLocks noChangeArrowheads="1"/>
            </p:cNvSpPr>
            <p:nvPr/>
          </p:nvSpPr>
          <p:spPr bwMode="auto">
            <a:xfrm>
              <a:off x="2053" y="765"/>
              <a:ext cx="152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/>
                <a:t>NaCl</a:t>
              </a:r>
            </a:p>
            <a:p>
              <a:pPr>
                <a:defRPr/>
              </a:pPr>
              <a:r>
                <a:rPr lang="en-US"/>
                <a:t>(outside the cell)</a:t>
              </a:r>
            </a:p>
          </p:txBody>
        </p:sp>
        <p:sp>
          <p:nvSpPr>
            <p:cNvPr id="310280" name="Line 8"/>
            <p:cNvSpPr>
              <a:spLocks noChangeShapeType="1"/>
            </p:cNvSpPr>
            <p:nvPr/>
          </p:nvSpPr>
          <p:spPr bwMode="auto">
            <a:xfrm flipH="1">
              <a:off x="1008" y="1542"/>
              <a:ext cx="1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0281" name="Text Box 9"/>
            <p:cNvSpPr txBox="1">
              <a:spLocks noChangeArrowheads="1"/>
            </p:cNvSpPr>
            <p:nvPr/>
          </p:nvSpPr>
          <p:spPr bwMode="auto">
            <a:xfrm>
              <a:off x="2038" y="1381"/>
              <a:ext cx="140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/>
                <a:t>KCl</a:t>
              </a:r>
            </a:p>
            <a:p>
              <a:pPr>
                <a:defRPr/>
              </a:pPr>
              <a:r>
                <a:rPr lang="en-US"/>
                <a:t>(inside the cell)</a:t>
              </a:r>
            </a:p>
          </p:txBody>
        </p:sp>
      </p:grpSp>
      <p:sp>
        <p:nvSpPr>
          <p:cNvPr id="310290" name="AutoShape 18"/>
          <p:cNvSpPr>
            <a:spLocks noChangeArrowheads="1"/>
          </p:cNvSpPr>
          <p:nvPr/>
        </p:nvSpPr>
        <p:spPr bwMode="auto">
          <a:xfrm>
            <a:off x="5553901" y="3848525"/>
            <a:ext cx="3498850" cy="2896350"/>
          </a:xfrm>
          <a:prstGeom prst="wedgeEllipseCallout">
            <a:avLst>
              <a:gd name="adj1" fmla="val -99480"/>
              <a:gd name="adj2" fmla="val -64946"/>
            </a:avLst>
          </a:prstGeom>
          <a:solidFill>
            <a:schemeClr val="bg1"/>
          </a:solidFill>
          <a:ln w="19050">
            <a:solidFill>
              <a:srgbClr val="C0C0C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pic>
        <p:nvPicPr>
          <p:cNvPr id="35844" name="Picture 19" descr="HalophilicSurf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4243" t="26006" r="14919" b="26299"/>
          <a:stretch>
            <a:fillRect/>
          </a:stretch>
        </p:blipFill>
        <p:spPr bwMode="auto">
          <a:xfrm>
            <a:off x="5709045" y="3888925"/>
            <a:ext cx="308768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96" name="Rectangle 24"/>
          <p:cNvSpPr>
            <a:spLocks noChangeArrowheads="1"/>
          </p:cNvSpPr>
          <p:nvPr/>
        </p:nvSpPr>
        <p:spPr bwMode="auto">
          <a:xfrm>
            <a:off x="158750" y="5446175"/>
            <a:ext cx="491490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/>
              <a:t>Halophile = </a:t>
            </a:r>
            <a:r>
              <a:rPr lang="ja-JP" altLang="en-US" sz="2400" b="1" dirty="0">
                <a:latin typeface="Arial"/>
              </a:rPr>
              <a:t>“</a:t>
            </a:r>
            <a:r>
              <a:rPr lang="en-US" sz="2400" b="1" dirty="0"/>
              <a:t>salt loving</a:t>
            </a:r>
            <a:r>
              <a:rPr lang="ja-JP" altLang="en-US" sz="2400" b="1" dirty="0">
                <a:latin typeface="Arial"/>
              </a:rPr>
              <a:t>”</a:t>
            </a:r>
            <a:r>
              <a:rPr lang="en-US" sz="2400" b="1" dirty="0"/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en-US" sz="2400" dirty="0"/>
              <a:t>Can grow in high salt concentrations</a:t>
            </a:r>
          </a:p>
        </p:txBody>
      </p:sp>
      <p:pic>
        <p:nvPicPr>
          <p:cNvPr id="15" name="Picture 14" descr="archie_logo_sm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52195" y="704606"/>
            <a:ext cx="3995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0000FF"/>
                </a:solidFill>
              </a:rPr>
              <a:t>Halophilic</a:t>
            </a:r>
            <a:r>
              <a:rPr lang="en-US" sz="3600" b="1" i="1" dirty="0" smtClean="0">
                <a:solidFill>
                  <a:srgbClr val="0000FF"/>
                </a:solidFill>
              </a:rPr>
              <a:t> proteins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58027" y="1757871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Prof. Maxim </a:t>
            </a:r>
            <a:r>
              <a:rPr lang="en-US" sz="2000" b="1" dirty="0" err="1" smtClean="0">
                <a:solidFill>
                  <a:srgbClr val="660066"/>
                </a:solidFill>
              </a:rPr>
              <a:t>Fedorov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hlinkClick r:id="rId8"/>
              </a:rPr>
              <a:t>maxim.fedorov@strath.ac.uk</a:t>
            </a:r>
            <a:endParaRPr lang="en-US" sz="2000" dirty="0" smtClean="0"/>
          </a:p>
          <a:p>
            <a:pPr algn="just">
              <a:defRPr/>
            </a:pPr>
            <a:endParaRPr lang="en-US" sz="2000" dirty="0" smtClean="0"/>
          </a:p>
        </p:txBody>
      </p:sp>
      <p:pic>
        <p:nvPicPr>
          <p:cNvPr id="16" name="Picture 15" descr="strathclyde_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5287952" y="1998205"/>
            <a:ext cx="3732464" cy="4130582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342424" y="1998205"/>
            <a:ext cx="3675162" cy="4130582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6848" y="4596849"/>
            <a:ext cx="2117725" cy="1531938"/>
            <a:chOff x="395" y="1524"/>
            <a:chExt cx="2376" cy="1596"/>
          </a:xfrm>
        </p:grpSpPr>
        <p:pic>
          <p:nvPicPr>
            <p:cNvPr id="223237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" y="1524"/>
              <a:ext cx="2376" cy="15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3238" name="Rectangle 6"/>
            <p:cNvSpPr>
              <a:spLocks noChangeArrowheads="1"/>
            </p:cNvSpPr>
            <p:nvPr/>
          </p:nvSpPr>
          <p:spPr bwMode="auto">
            <a:xfrm>
              <a:off x="1318" y="2000"/>
              <a:ext cx="492" cy="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239" name="Rectangle 7"/>
            <p:cNvSpPr>
              <a:spLocks noChangeArrowheads="1"/>
            </p:cNvSpPr>
            <p:nvPr/>
          </p:nvSpPr>
          <p:spPr bwMode="auto">
            <a:xfrm>
              <a:off x="1480" y="2161"/>
              <a:ext cx="492" cy="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240" name="Rectangle 8"/>
            <p:cNvSpPr>
              <a:spLocks noChangeArrowheads="1"/>
            </p:cNvSpPr>
            <p:nvPr/>
          </p:nvSpPr>
          <p:spPr bwMode="auto">
            <a:xfrm>
              <a:off x="1432" y="2091"/>
              <a:ext cx="492" cy="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241" name="Rectangle 9"/>
            <p:cNvSpPr>
              <a:spLocks noChangeArrowheads="1"/>
            </p:cNvSpPr>
            <p:nvPr/>
          </p:nvSpPr>
          <p:spPr bwMode="auto">
            <a:xfrm>
              <a:off x="1465" y="2146"/>
              <a:ext cx="492" cy="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242" name="Rectangle 10"/>
            <p:cNvSpPr>
              <a:spLocks noChangeArrowheads="1"/>
            </p:cNvSpPr>
            <p:nvPr/>
          </p:nvSpPr>
          <p:spPr bwMode="auto">
            <a:xfrm>
              <a:off x="1410" y="2080"/>
              <a:ext cx="493" cy="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243" name="Rectangle 11"/>
            <p:cNvSpPr>
              <a:spLocks noChangeArrowheads="1"/>
            </p:cNvSpPr>
            <p:nvPr/>
          </p:nvSpPr>
          <p:spPr bwMode="auto">
            <a:xfrm>
              <a:off x="1375" y="2057"/>
              <a:ext cx="492" cy="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23244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66848" y="2010780"/>
            <a:ext cx="2125662" cy="1525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0" y="3474287"/>
            <a:ext cx="2792413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en-US" sz="2000" dirty="0">
                <a:solidFill>
                  <a:schemeClr val="bg1"/>
                </a:solidFill>
              </a:rPr>
              <a:t>People </a:t>
            </a:r>
          </a:p>
          <a:p>
            <a:pPr algn="ctr">
              <a:spcBef>
                <a:spcPct val="30000"/>
              </a:spcBef>
              <a:defRPr/>
            </a:pPr>
            <a:r>
              <a:rPr lang="en-US" sz="2000" dirty="0">
                <a:solidFill>
                  <a:schemeClr val="bg1"/>
                </a:solidFill>
              </a:rPr>
              <a:t>do not like </a:t>
            </a:r>
          </a:p>
          <a:p>
            <a:pPr algn="ctr">
              <a:spcBef>
                <a:spcPct val="30000"/>
              </a:spcBef>
              <a:defRPr/>
            </a:pPr>
            <a:r>
              <a:rPr lang="en-US" b="1" dirty="0">
                <a:solidFill>
                  <a:schemeClr val="bg1"/>
                </a:solidFill>
              </a:rPr>
              <a:t>injections</a:t>
            </a:r>
          </a:p>
        </p:txBody>
      </p:sp>
      <p:pic>
        <p:nvPicPr>
          <p:cNvPr id="223247" name="Picture 15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313958" y="3518757"/>
            <a:ext cx="1689100" cy="1171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8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254138" y="2014038"/>
            <a:ext cx="1712062" cy="1886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3249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755" r="3389" b="14171"/>
          <a:stretch>
            <a:fillRect/>
          </a:stretch>
        </p:blipFill>
        <p:spPr bwMode="auto">
          <a:xfrm>
            <a:off x="7254137" y="3937000"/>
            <a:ext cx="1723175" cy="2191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3250" name="Picture 1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6931"/>
          <a:stretch>
            <a:fillRect/>
          </a:stretch>
        </p:blipFill>
        <p:spPr bwMode="auto">
          <a:xfrm>
            <a:off x="5357802" y="3518757"/>
            <a:ext cx="1631950" cy="1168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51" name="AutoShape 19"/>
          <p:cNvSpPr>
            <a:spLocks noChangeArrowheads="1"/>
          </p:cNvSpPr>
          <p:nvPr/>
        </p:nvSpPr>
        <p:spPr bwMode="auto">
          <a:xfrm>
            <a:off x="4057639" y="3793331"/>
            <a:ext cx="1230313" cy="582613"/>
          </a:xfrm>
          <a:prstGeom prst="rightArrow">
            <a:avLst>
              <a:gd name="adj1" fmla="val 53130"/>
              <a:gd name="adj2" fmla="val 8283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23252" name="Picture 20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659563" y="1998205"/>
            <a:ext cx="1171695" cy="145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3253" name="Picture 2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701925" y="2014038"/>
            <a:ext cx="12065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3254" name="Text Box 22"/>
          <p:cNvSpPr txBox="1">
            <a:spLocks noChangeArrowheads="1"/>
          </p:cNvSpPr>
          <p:nvPr/>
        </p:nvSpPr>
        <p:spPr bwMode="auto">
          <a:xfrm>
            <a:off x="366849" y="6064258"/>
            <a:ext cx="86535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</a:rPr>
              <a:t>Drugs should be soluble in water to be successful on the market. A </a:t>
            </a:r>
            <a:r>
              <a:rPr lang="en-GB" sz="2000" dirty="0">
                <a:solidFill>
                  <a:srgbClr val="000000"/>
                </a:solidFill>
              </a:rPr>
              <a:t>(sweet) tablet is the most preferable drug formulation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4" name="Picture 23" descr="archie_logo_small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05269" y="616601"/>
            <a:ext cx="264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Drug Design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57718" y="1543836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Prof. Maxim </a:t>
            </a:r>
            <a:r>
              <a:rPr lang="en-US" sz="2000" b="1" dirty="0" err="1" smtClean="0">
                <a:solidFill>
                  <a:srgbClr val="660066"/>
                </a:solidFill>
              </a:rPr>
              <a:t>Fedorov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hlinkClick r:id="rId12"/>
              </a:rPr>
              <a:t>maxim.fedorov@strath.ac.uk</a:t>
            </a:r>
            <a:endParaRPr lang="en-US" sz="2000" dirty="0" smtClean="0"/>
          </a:p>
          <a:p>
            <a:pPr algn="just">
              <a:defRPr/>
            </a:pPr>
            <a:endParaRPr lang="en-US" sz="2000" dirty="0" smtClean="0"/>
          </a:p>
        </p:txBody>
      </p:sp>
      <p:pic>
        <p:nvPicPr>
          <p:cNvPr id="25" name="Picture 24" descr="strathclyde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46" descr="img06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950996" y="4388724"/>
            <a:ext cx="1498866" cy="103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" name="Group 111"/>
          <p:cNvGrpSpPr/>
          <p:nvPr/>
        </p:nvGrpSpPr>
        <p:grpSpPr>
          <a:xfrm>
            <a:off x="118709" y="2092811"/>
            <a:ext cx="5527329" cy="2059858"/>
            <a:chOff x="142875" y="3098799"/>
            <a:chExt cx="8751888" cy="3975529"/>
          </a:xfrm>
        </p:grpSpPr>
        <p:sp>
          <p:nvSpPr>
            <p:cNvPr id="225282" name="Rectangle 2"/>
            <p:cNvSpPr>
              <a:spLocks noChangeArrowheads="1"/>
            </p:cNvSpPr>
            <p:nvPr/>
          </p:nvSpPr>
          <p:spPr bwMode="auto">
            <a:xfrm>
              <a:off x="5603875" y="3113088"/>
              <a:ext cx="3286125" cy="157162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283" name="Rectangle 3"/>
            <p:cNvSpPr>
              <a:spLocks noChangeArrowheads="1"/>
            </p:cNvSpPr>
            <p:nvPr/>
          </p:nvSpPr>
          <p:spPr bwMode="auto">
            <a:xfrm>
              <a:off x="5600700" y="4227513"/>
              <a:ext cx="3286125" cy="1546225"/>
            </a:xfrm>
            <a:prstGeom prst="rect">
              <a:avLst/>
            </a:prstGeom>
            <a:solidFill>
              <a:srgbClr val="FEE99A"/>
            </a:soli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284" name="Rectangle 4"/>
            <p:cNvSpPr>
              <a:spLocks noChangeArrowheads="1"/>
            </p:cNvSpPr>
            <p:nvPr/>
          </p:nvSpPr>
          <p:spPr bwMode="auto">
            <a:xfrm>
              <a:off x="233363" y="3098799"/>
              <a:ext cx="4805363" cy="360679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" name="Group 5"/>
            <p:cNvGrpSpPr>
              <a:grpSpLocks/>
            </p:cNvGrpSpPr>
            <p:nvPr/>
          </p:nvGrpSpPr>
          <p:grpSpPr bwMode="auto">
            <a:xfrm>
              <a:off x="2339975" y="4624388"/>
              <a:ext cx="2232025" cy="1871662"/>
              <a:chOff x="551" y="2729"/>
              <a:chExt cx="1406" cy="1179"/>
            </a:xfrm>
          </p:grpSpPr>
          <p:grpSp>
            <p:nvGrpSpPr>
              <p:cNvPr id="3" name="Group 6"/>
              <p:cNvGrpSpPr>
                <a:grpSpLocks/>
              </p:cNvGrpSpPr>
              <p:nvPr/>
            </p:nvGrpSpPr>
            <p:grpSpPr bwMode="auto">
              <a:xfrm>
                <a:off x="551" y="2729"/>
                <a:ext cx="1406" cy="1179"/>
                <a:chOff x="295" y="2886"/>
                <a:chExt cx="1406" cy="1179"/>
              </a:xfrm>
            </p:grpSpPr>
            <p:sp>
              <p:nvSpPr>
                <p:cNvPr id="225287" name="Oval 7"/>
                <p:cNvSpPr>
                  <a:spLocks noChangeArrowheads="1"/>
                </p:cNvSpPr>
                <p:nvPr/>
              </p:nvSpPr>
              <p:spPr bwMode="auto">
                <a:xfrm>
                  <a:off x="295" y="2886"/>
                  <a:ext cx="1406" cy="1179"/>
                </a:xfrm>
                <a:prstGeom prst="ellipse">
                  <a:avLst/>
                </a:prstGeom>
                <a:solidFill>
                  <a:srgbClr val="FEE99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288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37" y="3004"/>
                  <a:ext cx="1124" cy="94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46275"/>
                        <a:invGamma/>
                      </a:srgbClr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pic>
            <p:nvPicPr>
              <p:cNvPr id="58474" name="Picture 9" descr="protein-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" y="3231"/>
                <a:ext cx="671" cy="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589338" y="3257550"/>
              <a:ext cx="498475" cy="498475"/>
              <a:chOff x="576" y="2112"/>
              <a:chExt cx="314" cy="314"/>
            </a:xfrm>
          </p:grpSpPr>
          <p:sp>
            <p:nvSpPr>
              <p:cNvPr id="225291" name="Oval 11"/>
              <p:cNvSpPr>
                <a:spLocks noChangeArrowheads="1"/>
              </p:cNvSpPr>
              <p:nvPr/>
            </p:nvSpPr>
            <p:spPr bwMode="auto">
              <a:xfrm>
                <a:off x="576" y="2112"/>
                <a:ext cx="314" cy="314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292" name="Line 12"/>
              <p:cNvSpPr>
                <a:spLocks noChangeShapeType="1"/>
              </p:cNvSpPr>
              <p:nvPr/>
            </p:nvSpPr>
            <p:spPr bwMode="auto">
              <a:xfrm>
                <a:off x="608" y="2188"/>
                <a:ext cx="228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293" name="Line 13"/>
              <p:cNvSpPr>
                <a:spLocks noChangeShapeType="1"/>
              </p:cNvSpPr>
              <p:nvPr/>
            </p:nvSpPr>
            <p:spPr bwMode="auto">
              <a:xfrm>
                <a:off x="624" y="2168"/>
                <a:ext cx="228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25294" name="Freeform 14"/>
            <p:cNvSpPr>
              <a:spLocks/>
            </p:cNvSpPr>
            <p:nvPr/>
          </p:nvSpPr>
          <p:spPr bwMode="auto">
            <a:xfrm>
              <a:off x="3867150" y="3821113"/>
              <a:ext cx="290513" cy="1635125"/>
            </a:xfrm>
            <a:custGeom>
              <a:avLst/>
              <a:gdLst>
                <a:gd name="T0" fmla="*/ 87 w 183"/>
                <a:gd name="T1" fmla="*/ 0 h 1030"/>
                <a:gd name="T2" fmla="*/ 180 w 183"/>
                <a:gd name="T3" fmla="*/ 180 h 1030"/>
                <a:gd name="T4" fmla="*/ 105 w 183"/>
                <a:gd name="T5" fmla="*/ 384 h 1030"/>
                <a:gd name="T6" fmla="*/ 145 w 183"/>
                <a:gd name="T7" fmla="*/ 582 h 1030"/>
                <a:gd name="T8" fmla="*/ 70 w 183"/>
                <a:gd name="T9" fmla="*/ 797 h 1030"/>
                <a:gd name="T10" fmla="*/ 0 w 183"/>
                <a:gd name="T11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1030">
                  <a:moveTo>
                    <a:pt x="87" y="0"/>
                  </a:moveTo>
                  <a:cubicBezTo>
                    <a:pt x="132" y="58"/>
                    <a:pt x="177" y="116"/>
                    <a:pt x="180" y="180"/>
                  </a:cubicBezTo>
                  <a:cubicBezTo>
                    <a:pt x="183" y="244"/>
                    <a:pt x="111" y="317"/>
                    <a:pt x="105" y="384"/>
                  </a:cubicBezTo>
                  <a:cubicBezTo>
                    <a:pt x="99" y="451"/>
                    <a:pt x="151" y="513"/>
                    <a:pt x="145" y="582"/>
                  </a:cubicBezTo>
                  <a:cubicBezTo>
                    <a:pt x="139" y="651"/>
                    <a:pt x="94" y="722"/>
                    <a:pt x="70" y="797"/>
                  </a:cubicBezTo>
                  <a:cubicBezTo>
                    <a:pt x="46" y="872"/>
                    <a:pt x="23" y="951"/>
                    <a:pt x="0" y="103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295" name="Text Box 15"/>
            <p:cNvSpPr txBox="1">
              <a:spLocks noChangeArrowheads="1"/>
            </p:cNvSpPr>
            <p:nvPr/>
          </p:nvSpPr>
          <p:spPr bwMode="auto">
            <a:xfrm>
              <a:off x="319088" y="3541713"/>
              <a:ext cx="2063749" cy="891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Intercellular </a:t>
              </a:r>
              <a:r>
                <a:rPr lang="en-US" sz="1200" b="1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225296" name="Text Box 16"/>
            <p:cNvSpPr txBox="1">
              <a:spLocks noChangeArrowheads="1"/>
            </p:cNvSpPr>
            <p:nvPr/>
          </p:nvSpPr>
          <p:spPr bwMode="auto">
            <a:xfrm>
              <a:off x="361951" y="6183314"/>
              <a:ext cx="2032000" cy="891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intracellular </a:t>
              </a:r>
              <a:r>
                <a:rPr lang="en-US" sz="1200" b="1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225297" name="Line 17"/>
            <p:cNvSpPr>
              <a:spLocks noChangeShapeType="1"/>
            </p:cNvSpPr>
            <p:nvPr/>
          </p:nvSpPr>
          <p:spPr bwMode="auto">
            <a:xfrm flipV="1">
              <a:off x="2354263" y="5937250"/>
              <a:ext cx="776287" cy="4524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298" name="Text Box 18"/>
            <p:cNvSpPr txBox="1">
              <a:spLocks noChangeArrowheads="1"/>
            </p:cNvSpPr>
            <p:nvPr/>
          </p:nvSpPr>
          <p:spPr bwMode="auto">
            <a:xfrm>
              <a:off x="3435349" y="5603875"/>
              <a:ext cx="819150" cy="891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/>
                <a:t>target</a:t>
              </a:r>
            </a:p>
          </p:txBody>
        </p:sp>
        <p:sp>
          <p:nvSpPr>
            <p:cNvPr id="225299" name="Text Box 19"/>
            <p:cNvSpPr txBox="1">
              <a:spLocks noChangeArrowheads="1"/>
            </p:cNvSpPr>
            <p:nvPr/>
          </p:nvSpPr>
          <p:spPr bwMode="auto">
            <a:xfrm>
              <a:off x="142875" y="4876799"/>
              <a:ext cx="1931989" cy="1128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200" i="1" dirty="0">
                  <a:solidFill>
                    <a:srgbClr val="FEE99A"/>
                  </a:solidFill>
                </a:rPr>
                <a:t>cell membrane</a:t>
              </a:r>
            </a:p>
            <a:p>
              <a:pPr algn="r">
                <a:defRPr/>
              </a:pPr>
              <a:r>
                <a:rPr lang="en-US" sz="1200" i="1" dirty="0">
                  <a:solidFill>
                    <a:srgbClr val="FEE99A"/>
                  </a:solidFill>
                </a:rPr>
                <a:t>(</a:t>
              </a:r>
              <a:r>
                <a:rPr lang="en-US" sz="1200" b="1" i="1" dirty="0">
                  <a:solidFill>
                    <a:srgbClr val="FEE99A"/>
                  </a:solidFill>
                </a:rPr>
                <a:t>lipid</a:t>
              </a:r>
              <a:r>
                <a:rPr lang="en-US" sz="2000" i="1" dirty="0">
                  <a:solidFill>
                    <a:srgbClr val="FEE99A"/>
                  </a:solidFill>
                </a:rPr>
                <a:t>)</a:t>
              </a:r>
            </a:p>
          </p:txBody>
        </p:sp>
        <p:sp>
          <p:nvSpPr>
            <p:cNvPr id="225300" name="Line 20"/>
            <p:cNvSpPr>
              <a:spLocks noChangeShapeType="1"/>
            </p:cNvSpPr>
            <p:nvPr/>
          </p:nvSpPr>
          <p:spPr bwMode="auto">
            <a:xfrm>
              <a:off x="2008188" y="5199063"/>
              <a:ext cx="534987" cy="2254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01" name="Text Box 21"/>
            <p:cNvSpPr txBox="1">
              <a:spLocks noChangeArrowheads="1"/>
            </p:cNvSpPr>
            <p:nvPr/>
          </p:nvSpPr>
          <p:spPr bwMode="auto">
            <a:xfrm>
              <a:off x="3975100" y="3478214"/>
              <a:ext cx="1063624" cy="534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drug</a:t>
              </a:r>
            </a:p>
          </p:txBody>
        </p:sp>
        <p:sp>
          <p:nvSpPr>
            <p:cNvPr id="225302" name="Rectangle 22"/>
            <p:cNvSpPr>
              <a:spLocks noChangeArrowheads="1"/>
            </p:cNvSpPr>
            <p:nvPr/>
          </p:nvSpPr>
          <p:spPr bwMode="auto">
            <a:xfrm>
              <a:off x="3935413" y="4695825"/>
              <a:ext cx="304800" cy="3968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03" name="Rectangle 23"/>
            <p:cNvSpPr>
              <a:spLocks noChangeArrowheads="1"/>
            </p:cNvSpPr>
            <p:nvPr/>
          </p:nvSpPr>
          <p:spPr bwMode="auto">
            <a:xfrm>
              <a:off x="5597525" y="3106738"/>
              <a:ext cx="3297238" cy="35925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04" name="Line 24"/>
            <p:cNvSpPr>
              <a:spLocks noChangeShapeType="1"/>
            </p:cNvSpPr>
            <p:nvPr/>
          </p:nvSpPr>
          <p:spPr bwMode="auto">
            <a:xfrm flipH="1">
              <a:off x="4248150" y="3116263"/>
              <a:ext cx="1341438" cy="15605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05" name="Line 25"/>
            <p:cNvSpPr>
              <a:spLocks noChangeShapeType="1"/>
            </p:cNvSpPr>
            <p:nvPr/>
          </p:nvSpPr>
          <p:spPr bwMode="auto">
            <a:xfrm flipH="1" flipV="1">
              <a:off x="4233863" y="5086350"/>
              <a:ext cx="1368425" cy="16065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5646738" y="4256088"/>
              <a:ext cx="3198812" cy="1460500"/>
              <a:chOff x="3557" y="2687"/>
              <a:chExt cx="2015" cy="920"/>
            </a:xfrm>
          </p:grpSpPr>
          <p:pic>
            <p:nvPicPr>
              <p:cNvPr id="225307" name="Picture 27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3822" y="2933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08" name="Picture 28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3932" y="2927"/>
                <a:ext cx="90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09" name="Picture 29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4035" y="2927"/>
                <a:ext cx="89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0" name="Picture 30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4132" y="2927"/>
                <a:ext cx="89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1" name="Picture 31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4234" y="2922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2" name="Picture 32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4497" y="2912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3" name="Picture 33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4604" y="2912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4" name="Picture 34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 rot="-964324">
                <a:off x="5000" y="2902"/>
                <a:ext cx="90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5" name="Picture 35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3704" y="2936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6" name="Picture 36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 rot="479999">
                <a:off x="5358" y="2893"/>
                <a:ext cx="89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7" name="Picture 37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5460" y="2893"/>
                <a:ext cx="89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8" name="Picture 38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>
                <a:off x="3592" y="2936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19" name="Picture 39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3840" y="3214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0" name="Picture 40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3950" y="3207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1" name="Picture 41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052" y="3207"/>
                <a:ext cx="90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2" name="Picture 42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150" y="3207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3" name="Picture 43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252" y="3202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4" name="Picture 44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461" y="3202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5" name="Picture 45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563" y="3198"/>
                <a:ext cx="89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6" name="Picture 46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665" y="3198"/>
                <a:ext cx="90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7" name="Picture 47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763" y="3193"/>
                <a:ext cx="89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8" name="Picture 48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865" y="3188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29" name="Picture 49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4957" y="3183"/>
                <a:ext cx="90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30" name="Picture 50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5060" y="3183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31" name="Picture 51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5157" y="3185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32" name="Picture 52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5269" y="3178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33" name="Picture 53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3722" y="3217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34" name="Picture 54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5381" y="3173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35" name="Picture 55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5483" y="3173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5336" name="Picture 56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9190" r="4610" b="8824"/>
              <a:stretch>
                <a:fillRect/>
              </a:stretch>
            </p:blipFill>
            <p:spPr bwMode="auto">
              <a:xfrm>
                <a:off x="3610" y="3217"/>
                <a:ext cx="89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25337" name="Oval 57" descr="Dark upward diagonal"/>
              <p:cNvSpPr>
                <a:spLocks noChangeAspect="1" noChangeArrowheads="1"/>
              </p:cNvSpPr>
              <p:nvPr/>
            </p:nvSpPr>
            <p:spPr bwMode="auto">
              <a:xfrm>
                <a:off x="3589" y="2840"/>
                <a:ext cx="424" cy="79"/>
              </a:xfrm>
              <a:prstGeom prst="ellipse">
                <a:avLst/>
              </a:prstGeom>
              <a:pattFill prst="dkUpDiag">
                <a:fgClr>
                  <a:srgbClr val="FFFF00"/>
                </a:fgClr>
                <a:bgClr>
                  <a:schemeClr val="bg2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338" name="Oval 58" descr="Dark upward diagonal"/>
              <p:cNvSpPr>
                <a:spLocks noChangeAspect="1" noChangeArrowheads="1"/>
              </p:cNvSpPr>
              <p:nvPr/>
            </p:nvSpPr>
            <p:spPr bwMode="auto">
              <a:xfrm rot="5400000">
                <a:off x="4114" y="3162"/>
                <a:ext cx="543" cy="121"/>
              </a:xfrm>
              <a:prstGeom prst="ellipse">
                <a:avLst/>
              </a:prstGeom>
              <a:pattFill prst="dkUpDiag">
                <a:fgClr>
                  <a:srgbClr val="FFFF00"/>
                </a:fgClr>
                <a:bgClr>
                  <a:schemeClr val="bg2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339" name="Oval 59" descr="Dark upward diagonal"/>
              <p:cNvSpPr>
                <a:spLocks noChangeAspect="1" noChangeArrowheads="1"/>
              </p:cNvSpPr>
              <p:nvPr/>
            </p:nvSpPr>
            <p:spPr bwMode="auto">
              <a:xfrm>
                <a:off x="4712" y="2936"/>
                <a:ext cx="138" cy="226"/>
              </a:xfrm>
              <a:prstGeom prst="ellipse">
                <a:avLst/>
              </a:prstGeom>
              <a:pattFill prst="dkUpDiag">
                <a:fgClr>
                  <a:srgbClr val="FFFF00"/>
                </a:fgClr>
                <a:bgClr>
                  <a:schemeClr val="bg2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340" name="AutoShape 60"/>
              <p:cNvSpPr>
                <a:spLocks noChangeAspect="1" noChangeArrowheads="1"/>
              </p:cNvSpPr>
              <p:nvPr/>
            </p:nvSpPr>
            <p:spPr bwMode="auto">
              <a:xfrm rot="-121481">
                <a:off x="3557" y="3535"/>
                <a:ext cx="718" cy="3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18039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341" name="AutoShape 61"/>
              <p:cNvSpPr>
                <a:spLocks noChangeAspect="1" noChangeArrowheads="1"/>
              </p:cNvSpPr>
              <p:nvPr/>
            </p:nvSpPr>
            <p:spPr bwMode="auto">
              <a:xfrm rot="-121481">
                <a:off x="4122" y="3572"/>
                <a:ext cx="543" cy="3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18039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225342" name="Picture 62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71986" t="8824" r="4610" b="9190"/>
              <a:stretch>
                <a:fillRect/>
              </a:stretch>
            </p:blipFill>
            <p:spPr bwMode="auto">
              <a:xfrm rot="-779677">
                <a:off x="4887" y="2901"/>
                <a:ext cx="89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63"/>
              <p:cNvGrpSpPr>
                <a:grpSpLocks noChangeAspect="1"/>
              </p:cNvGrpSpPr>
              <p:nvPr/>
            </p:nvGrpSpPr>
            <p:grpSpPr bwMode="auto">
              <a:xfrm>
                <a:off x="4023" y="2777"/>
                <a:ext cx="110" cy="154"/>
                <a:chOff x="3962" y="3243"/>
                <a:chExt cx="135" cy="189"/>
              </a:xfrm>
            </p:grpSpPr>
            <p:sp>
              <p:nvSpPr>
                <p:cNvPr id="225344" name="Freeform 64"/>
                <p:cNvSpPr>
                  <a:spLocks noChangeAspect="1"/>
                </p:cNvSpPr>
                <p:nvPr/>
              </p:nvSpPr>
              <p:spPr bwMode="auto">
                <a:xfrm>
                  <a:off x="4001" y="3243"/>
                  <a:ext cx="28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45" name="Freeform 65"/>
                <p:cNvSpPr>
                  <a:spLocks noChangeAspect="1"/>
                </p:cNvSpPr>
                <p:nvPr/>
              </p:nvSpPr>
              <p:spPr bwMode="auto">
                <a:xfrm>
                  <a:off x="3962" y="3285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46" name="Freeform 66"/>
                <p:cNvSpPr>
                  <a:spLocks noChangeAspect="1"/>
                </p:cNvSpPr>
                <p:nvPr/>
              </p:nvSpPr>
              <p:spPr bwMode="auto">
                <a:xfrm>
                  <a:off x="4020" y="3258"/>
                  <a:ext cx="77" cy="91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7" name="Group 67"/>
              <p:cNvGrpSpPr>
                <a:grpSpLocks noChangeAspect="1"/>
              </p:cNvGrpSpPr>
              <p:nvPr/>
            </p:nvGrpSpPr>
            <p:grpSpPr bwMode="auto">
              <a:xfrm>
                <a:off x="4126" y="2773"/>
                <a:ext cx="110" cy="154"/>
                <a:chOff x="3962" y="3243"/>
                <a:chExt cx="135" cy="189"/>
              </a:xfrm>
            </p:grpSpPr>
            <p:sp>
              <p:nvSpPr>
                <p:cNvPr id="225348" name="Freeform 68"/>
                <p:cNvSpPr>
                  <a:spLocks noChangeAspect="1"/>
                </p:cNvSpPr>
                <p:nvPr/>
              </p:nvSpPr>
              <p:spPr bwMode="auto">
                <a:xfrm>
                  <a:off x="4001" y="3243"/>
                  <a:ext cx="28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49" name="Freeform 69"/>
                <p:cNvSpPr>
                  <a:spLocks noChangeAspect="1"/>
                </p:cNvSpPr>
                <p:nvPr/>
              </p:nvSpPr>
              <p:spPr bwMode="auto">
                <a:xfrm>
                  <a:off x="3962" y="3285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50" name="Freeform 70"/>
                <p:cNvSpPr>
                  <a:spLocks noChangeAspect="1"/>
                </p:cNvSpPr>
                <p:nvPr/>
              </p:nvSpPr>
              <p:spPr bwMode="auto">
                <a:xfrm>
                  <a:off x="4020" y="3258"/>
                  <a:ext cx="77" cy="91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" name="Group 71"/>
              <p:cNvGrpSpPr>
                <a:grpSpLocks noChangeAspect="1"/>
              </p:cNvGrpSpPr>
              <p:nvPr/>
            </p:nvGrpSpPr>
            <p:grpSpPr bwMode="auto">
              <a:xfrm>
                <a:off x="4233" y="2773"/>
                <a:ext cx="110" cy="154"/>
                <a:chOff x="3962" y="3243"/>
                <a:chExt cx="135" cy="189"/>
              </a:xfrm>
            </p:grpSpPr>
            <p:sp>
              <p:nvSpPr>
                <p:cNvPr id="225352" name="Freeform 72"/>
                <p:cNvSpPr>
                  <a:spLocks noChangeAspect="1"/>
                </p:cNvSpPr>
                <p:nvPr/>
              </p:nvSpPr>
              <p:spPr bwMode="auto">
                <a:xfrm>
                  <a:off x="4001" y="3243"/>
                  <a:ext cx="28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53" name="Freeform 73"/>
                <p:cNvSpPr>
                  <a:spLocks noChangeAspect="1"/>
                </p:cNvSpPr>
                <p:nvPr/>
              </p:nvSpPr>
              <p:spPr bwMode="auto">
                <a:xfrm>
                  <a:off x="3962" y="3285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54" name="Freeform 74"/>
                <p:cNvSpPr>
                  <a:spLocks noChangeAspect="1"/>
                </p:cNvSpPr>
                <p:nvPr/>
              </p:nvSpPr>
              <p:spPr bwMode="auto">
                <a:xfrm>
                  <a:off x="4020" y="3258"/>
                  <a:ext cx="77" cy="91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9" name="Group 75"/>
              <p:cNvGrpSpPr>
                <a:grpSpLocks noChangeAspect="1"/>
              </p:cNvGrpSpPr>
              <p:nvPr/>
            </p:nvGrpSpPr>
            <p:grpSpPr bwMode="auto">
              <a:xfrm>
                <a:off x="4489" y="2769"/>
                <a:ext cx="109" cy="153"/>
                <a:chOff x="3962" y="3243"/>
                <a:chExt cx="135" cy="189"/>
              </a:xfrm>
            </p:grpSpPr>
            <p:sp>
              <p:nvSpPr>
                <p:cNvPr id="225356" name="Freeform 76"/>
                <p:cNvSpPr>
                  <a:spLocks noChangeAspect="1"/>
                </p:cNvSpPr>
                <p:nvPr/>
              </p:nvSpPr>
              <p:spPr bwMode="auto">
                <a:xfrm>
                  <a:off x="4000" y="3243"/>
                  <a:ext cx="30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57" name="Freeform 77"/>
                <p:cNvSpPr>
                  <a:spLocks noChangeAspect="1"/>
                </p:cNvSpPr>
                <p:nvPr/>
              </p:nvSpPr>
              <p:spPr bwMode="auto">
                <a:xfrm>
                  <a:off x="3962" y="3285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58" name="Freeform 78"/>
                <p:cNvSpPr>
                  <a:spLocks noChangeAspect="1"/>
                </p:cNvSpPr>
                <p:nvPr/>
              </p:nvSpPr>
              <p:spPr bwMode="auto">
                <a:xfrm>
                  <a:off x="4020" y="3258"/>
                  <a:ext cx="77" cy="90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" name="Group 79"/>
              <p:cNvGrpSpPr>
                <a:grpSpLocks noChangeAspect="1"/>
              </p:cNvGrpSpPr>
              <p:nvPr/>
            </p:nvGrpSpPr>
            <p:grpSpPr bwMode="auto">
              <a:xfrm>
                <a:off x="4603" y="2756"/>
                <a:ext cx="109" cy="154"/>
                <a:chOff x="3962" y="3243"/>
                <a:chExt cx="135" cy="189"/>
              </a:xfrm>
            </p:grpSpPr>
            <p:sp>
              <p:nvSpPr>
                <p:cNvPr id="225360" name="Freeform 80"/>
                <p:cNvSpPr>
                  <a:spLocks noChangeAspect="1"/>
                </p:cNvSpPr>
                <p:nvPr/>
              </p:nvSpPr>
              <p:spPr bwMode="auto">
                <a:xfrm>
                  <a:off x="4000" y="3243"/>
                  <a:ext cx="30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61" name="Freeform 81"/>
                <p:cNvSpPr>
                  <a:spLocks noChangeAspect="1"/>
                </p:cNvSpPr>
                <p:nvPr/>
              </p:nvSpPr>
              <p:spPr bwMode="auto">
                <a:xfrm>
                  <a:off x="3962" y="3285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62" name="Freeform 82"/>
                <p:cNvSpPr>
                  <a:spLocks noChangeAspect="1"/>
                </p:cNvSpPr>
                <p:nvPr/>
              </p:nvSpPr>
              <p:spPr bwMode="auto">
                <a:xfrm>
                  <a:off x="4020" y="3258"/>
                  <a:ext cx="77" cy="91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" name="Group 83"/>
              <p:cNvGrpSpPr>
                <a:grpSpLocks noChangeAspect="1"/>
              </p:cNvGrpSpPr>
              <p:nvPr/>
            </p:nvGrpSpPr>
            <p:grpSpPr bwMode="auto">
              <a:xfrm rot="-727276">
                <a:off x="4822" y="2761"/>
                <a:ext cx="109" cy="154"/>
                <a:chOff x="3962" y="3243"/>
                <a:chExt cx="135" cy="189"/>
              </a:xfrm>
            </p:grpSpPr>
            <p:sp>
              <p:nvSpPr>
                <p:cNvPr id="225364" name="Freeform 84"/>
                <p:cNvSpPr>
                  <a:spLocks noChangeAspect="1"/>
                </p:cNvSpPr>
                <p:nvPr/>
              </p:nvSpPr>
              <p:spPr bwMode="auto">
                <a:xfrm>
                  <a:off x="4000" y="3241"/>
                  <a:ext cx="30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65" name="Freeform 85"/>
                <p:cNvSpPr>
                  <a:spLocks noChangeAspect="1"/>
                </p:cNvSpPr>
                <p:nvPr/>
              </p:nvSpPr>
              <p:spPr bwMode="auto">
                <a:xfrm>
                  <a:off x="3960" y="3283"/>
                  <a:ext cx="64" cy="97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66" name="Freeform 86"/>
                <p:cNvSpPr>
                  <a:spLocks noChangeAspect="1"/>
                </p:cNvSpPr>
                <p:nvPr/>
              </p:nvSpPr>
              <p:spPr bwMode="auto">
                <a:xfrm>
                  <a:off x="4020" y="3256"/>
                  <a:ext cx="77" cy="92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2" name="Group 87"/>
              <p:cNvGrpSpPr>
                <a:grpSpLocks noChangeAspect="1"/>
              </p:cNvGrpSpPr>
              <p:nvPr/>
            </p:nvGrpSpPr>
            <p:grpSpPr bwMode="auto">
              <a:xfrm rot="-873304">
                <a:off x="4949" y="2762"/>
                <a:ext cx="110" cy="153"/>
                <a:chOff x="3962" y="3243"/>
                <a:chExt cx="135" cy="189"/>
              </a:xfrm>
            </p:grpSpPr>
            <p:sp>
              <p:nvSpPr>
                <p:cNvPr id="225368" name="Freeform 88"/>
                <p:cNvSpPr>
                  <a:spLocks noChangeAspect="1"/>
                </p:cNvSpPr>
                <p:nvPr/>
              </p:nvSpPr>
              <p:spPr bwMode="auto">
                <a:xfrm>
                  <a:off x="4001" y="3241"/>
                  <a:ext cx="28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69" name="Freeform 89"/>
                <p:cNvSpPr>
                  <a:spLocks noChangeAspect="1"/>
                </p:cNvSpPr>
                <p:nvPr/>
              </p:nvSpPr>
              <p:spPr bwMode="auto">
                <a:xfrm>
                  <a:off x="3960" y="3283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70" name="Freeform 90"/>
                <p:cNvSpPr>
                  <a:spLocks noChangeAspect="1"/>
                </p:cNvSpPr>
                <p:nvPr/>
              </p:nvSpPr>
              <p:spPr bwMode="auto">
                <a:xfrm>
                  <a:off x="4019" y="3255"/>
                  <a:ext cx="77" cy="90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91"/>
              <p:cNvGrpSpPr>
                <a:grpSpLocks noChangeAspect="1"/>
              </p:cNvGrpSpPr>
              <p:nvPr/>
            </p:nvGrpSpPr>
            <p:grpSpPr bwMode="auto">
              <a:xfrm rot="1571868">
                <a:off x="5411" y="2765"/>
                <a:ext cx="110" cy="153"/>
                <a:chOff x="3962" y="3243"/>
                <a:chExt cx="135" cy="189"/>
              </a:xfrm>
            </p:grpSpPr>
            <p:sp>
              <p:nvSpPr>
                <p:cNvPr id="225372" name="Freeform 92"/>
                <p:cNvSpPr>
                  <a:spLocks noChangeAspect="1"/>
                </p:cNvSpPr>
                <p:nvPr/>
              </p:nvSpPr>
              <p:spPr bwMode="auto">
                <a:xfrm>
                  <a:off x="4001" y="3243"/>
                  <a:ext cx="28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73" name="Freeform 93"/>
                <p:cNvSpPr>
                  <a:spLocks noChangeAspect="1"/>
                </p:cNvSpPr>
                <p:nvPr/>
              </p:nvSpPr>
              <p:spPr bwMode="auto">
                <a:xfrm>
                  <a:off x="3960" y="3285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74" name="Freeform 94"/>
                <p:cNvSpPr>
                  <a:spLocks noChangeAspect="1"/>
                </p:cNvSpPr>
                <p:nvPr/>
              </p:nvSpPr>
              <p:spPr bwMode="auto">
                <a:xfrm>
                  <a:off x="4017" y="3259"/>
                  <a:ext cx="77" cy="90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95"/>
              <p:cNvGrpSpPr>
                <a:grpSpLocks noChangeAspect="1"/>
              </p:cNvGrpSpPr>
              <p:nvPr/>
            </p:nvGrpSpPr>
            <p:grpSpPr bwMode="auto">
              <a:xfrm rot="-182822">
                <a:off x="3672" y="2687"/>
                <a:ext cx="110" cy="153"/>
                <a:chOff x="3962" y="3243"/>
                <a:chExt cx="135" cy="189"/>
              </a:xfrm>
            </p:grpSpPr>
            <p:sp>
              <p:nvSpPr>
                <p:cNvPr id="225376" name="Freeform 96"/>
                <p:cNvSpPr>
                  <a:spLocks noChangeAspect="1"/>
                </p:cNvSpPr>
                <p:nvPr/>
              </p:nvSpPr>
              <p:spPr bwMode="auto">
                <a:xfrm>
                  <a:off x="4000" y="3241"/>
                  <a:ext cx="28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77" name="Freeform 97"/>
                <p:cNvSpPr>
                  <a:spLocks noChangeAspect="1"/>
                </p:cNvSpPr>
                <p:nvPr/>
              </p:nvSpPr>
              <p:spPr bwMode="auto">
                <a:xfrm>
                  <a:off x="3960" y="3283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78" name="Freeform 98"/>
                <p:cNvSpPr>
                  <a:spLocks noChangeAspect="1"/>
                </p:cNvSpPr>
                <p:nvPr/>
              </p:nvSpPr>
              <p:spPr bwMode="auto">
                <a:xfrm>
                  <a:off x="4018" y="3256"/>
                  <a:ext cx="77" cy="90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99"/>
              <p:cNvGrpSpPr>
                <a:grpSpLocks noChangeAspect="1"/>
              </p:cNvGrpSpPr>
              <p:nvPr/>
            </p:nvGrpSpPr>
            <p:grpSpPr bwMode="auto">
              <a:xfrm>
                <a:off x="3828" y="2687"/>
                <a:ext cx="109" cy="153"/>
                <a:chOff x="3962" y="3243"/>
                <a:chExt cx="135" cy="189"/>
              </a:xfrm>
            </p:grpSpPr>
            <p:sp>
              <p:nvSpPr>
                <p:cNvPr id="225380" name="Freeform 100"/>
                <p:cNvSpPr>
                  <a:spLocks noChangeAspect="1"/>
                </p:cNvSpPr>
                <p:nvPr/>
              </p:nvSpPr>
              <p:spPr bwMode="auto">
                <a:xfrm>
                  <a:off x="4000" y="3243"/>
                  <a:ext cx="30" cy="189"/>
                </a:xfrm>
                <a:custGeom>
                  <a:avLst/>
                  <a:gdLst>
                    <a:gd name="T0" fmla="*/ 22 w 29"/>
                    <a:gd name="T1" fmla="*/ 0 h 189"/>
                    <a:gd name="T2" fmla="*/ 1 w 29"/>
                    <a:gd name="T3" fmla="*/ 27 h 189"/>
                    <a:gd name="T4" fmla="*/ 28 w 29"/>
                    <a:gd name="T5" fmla="*/ 54 h 189"/>
                    <a:gd name="T6" fmla="*/ 10 w 29"/>
                    <a:gd name="T7" fmla="*/ 84 h 189"/>
                    <a:gd name="T8" fmla="*/ 25 w 29"/>
                    <a:gd name="T9" fmla="*/ 123 h 189"/>
                    <a:gd name="T10" fmla="*/ 16 w 29"/>
                    <a:gd name="T11" fmla="*/ 159 h 189"/>
                    <a:gd name="T12" fmla="*/ 19 w 29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89">
                      <a:moveTo>
                        <a:pt x="22" y="0"/>
                      </a:moveTo>
                      <a:cubicBezTo>
                        <a:pt x="11" y="9"/>
                        <a:pt x="0" y="18"/>
                        <a:pt x="1" y="27"/>
                      </a:cubicBezTo>
                      <a:cubicBezTo>
                        <a:pt x="2" y="36"/>
                        <a:pt x="27" y="45"/>
                        <a:pt x="28" y="54"/>
                      </a:cubicBezTo>
                      <a:cubicBezTo>
                        <a:pt x="29" y="63"/>
                        <a:pt x="10" y="73"/>
                        <a:pt x="10" y="84"/>
                      </a:cubicBezTo>
                      <a:cubicBezTo>
                        <a:pt x="10" y="95"/>
                        <a:pt x="24" y="111"/>
                        <a:pt x="25" y="123"/>
                      </a:cubicBezTo>
                      <a:cubicBezTo>
                        <a:pt x="26" y="135"/>
                        <a:pt x="17" y="148"/>
                        <a:pt x="16" y="159"/>
                      </a:cubicBezTo>
                      <a:cubicBezTo>
                        <a:pt x="15" y="170"/>
                        <a:pt x="17" y="179"/>
                        <a:pt x="19" y="1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81" name="Freeform 101"/>
                <p:cNvSpPr>
                  <a:spLocks noChangeAspect="1"/>
                </p:cNvSpPr>
                <p:nvPr/>
              </p:nvSpPr>
              <p:spPr bwMode="auto">
                <a:xfrm>
                  <a:off x="3962" y="3285"/>
                  <a:ext cx="64" cy="96"/>
                </a:xfrm>
                <a:custGeom>
                  <a:avLst/>
                  <a:gdLst>
                    <a:gd name="T0" fmla="*/ 10 w 64"/>
                    <a:gd name="T1" fmla="*/ 0 h 96"/>
                    <a:gd name="T2" fmla="*/ 4 w 64"/>
                    <a:gd name="T3" fmla="*/ 33 h 96"/>
                    <a:gd name="T4" fmla="*/ 34 w 64"/>
                    <a:gd name="T5" fmla="*/ 48 h 96"/>
                    <a:gd name="T6" fmla="*/ 28 w 64"/>
                    <a:gd name="T7" fmla="*/ 75 h 96"/>
                    <a:gd name="T8" fmla="*/ 64 w 6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96">
                      <a:moveTo>
                        <a:pt x="10" y="0"/>
                      </a:moveTo>
                      <a:cubicBezTo>
                        <a:pt x="5" y="12"/>
                        <a:pt x="0" y="25"/>
                        <a:pt x="4" y="33"/>
                      </a:cubicBezTo>
                      <a:cubicBezTo>
                        <a:pt x="8" y="41"/>
                        <a:pt x="30" y="41"/>
                        <a:pt x="34" y="48"/>
                      </a:cubicBezTo>
                      <a:cubicBezTo>
                        <a:pt x="38" y="55"/>
                        <a:pt x="23" y="67"/>
                        <a:pt x="28" y="75"/>
                      </a:cubicBezTo>
                      <a:cubicBezTo>
                        <a:pt x="33" y="83"/>
                        <a:pt x="58" y="93"/>
                        <a:pt x="6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382" name="Freeform 102"/>
                <p:cNvSpPr>
                  <a:spLocks noChangeAspect="1"/>
                </p:cNvSpPr>
                <p:nvPr/>
              </p:nvSpPr>
              <p:spPr bwMode="auto">
                <a:xfrm>
                  <a:off x="4020" y="3258"/>
                  <a:ext cx="77" cy="90"/>
                </a:xfrm>
                <a:custGeom>
                  <a:avLst/>
                  <a:gdLst>
                    <a:gd name="T0" fmla="*/ 54 w 77"/>
                    <a:gd name="T1" fmla="*/ 0 h 90"/>
                    <a:gd name="T2" fmla="*/ 75 w 77"/>
                    <a:gd name="T3" fmla="*/ 33 h 90"/>
                    <a:gd name="T4" fmla="*/ 42 w 77"/>
                    <a:gd name="T5" fmla="*/ 42 h 90"/>
                    <a:gd name="T6" fmla="*/ 48 w 77"/>
                    <a:gd name="T7" fmla="*/ 81 h 90"/>
                    <a:gd name="T8" fmla="*/ 0 w 77"/>
                    <a:gd name="T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90">
                      <a:moveTo>
                        <a:pt x="54" y="0"/>
                      </a:moveTo>
                      <a:cubicBezTo>
                        <a:pt x="65" y="13"/>
                        <a:pt x="77" y="26"/>
                        <a:pt x="75" y="33"/>
                      </a:cubicBezTo>
                      <a:cubicBezTo>
                        <a:pt x="73" y="40"/>
                        <a:pt x="46" y="34"/>
                        <a:pt x="42" y="42"/>
                      </a:cubicBezTo>
                      <a:cubicBezTo>
                        <a:pt x="38" y="50"/>
                        <a:pt x="55" y="73"/>
                        <a:pt x="48" y="81"/>
                      </a:cubicBezTo>
                      <a:cubicBezTo>
                        <a:pt x="41" y="89"/>
                        <a:pt x="20" y="89"/>
                        <a:pt x="0" y="9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225383" name="Rectangle 103"/>
            <p:cNvSpPr>
              <a:spLocks noChangeArrowheads="1"/>
            </p:cNvSpPr>
            <p:nvPr/>
          </p:nvSpPr>
          <p:spPr bwMode="auto">
            <a:xfrm>
              <a:off x="5608638" y="5780088"/>
              <a:ext cx="3286125" cy="906462"/>
            </a:xfrm>
            <a:prstGeom prst="rect">
              <a:avLst/>
            </a:prstGeom>
            <a:gradFill rotWithShape="1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84" name="AutoShape 104"/>
            <p:cNvSpPr>
              <a:spLocks noChangeAspect="1" noChangeArrowheads="1"/>
            </p:cNvSpPr>
            <p:nvPr/>
          </p:nvSpPr>
          <p:spPr bwMode="auto">
            <a:xfrm rot="24809984">
              <a:off x="6100763" y="3624262"/>
              <a:ext cx="2063750" cy="2835275"/>
            </a:xfrm>
            <a:custGeom>
              <a:avLst/>
              <a:gdLst>
                <a:gd name="G0" fmla="+- -343749 0 0"/>
                <a:gd name="G1" fmla="+- -9356499 0 0"/>
                <a:gd name="G2" fmla="+- -343749 0 -9356499"/>
                <a:gd name="G3" fmla="+- 10800 0 0"/>
                <a:gd name="G4" fmla="+- 0 0 -343749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9812 0 0"/>
                <a:gd name="G9" fmla="+- 0 0 -9356499"/>
                <a:gd name="G10" fmla="+- 9812 0 2700"/>
                <a:gd name="G11" fmla="cos G10 -343749"/>
                <a:gd name="G12" fmla="sin G10 -343749"/>
                <a:gd name="G13" fmla="cos 13500 -343749"/>
                <a:gd name="G14" fmla="sin 13500 -343749"/>
                <a:gd name="G15" fmla="+- G11 10800 0"/>
                <a:gd name="G16" fmla="+- G12 10800 0"/>
                <a:gd name="G17" fmla="+- G13 10800 0"/>
                <a:gd name="G18" fmla="+- G14 10800 0"/>
                <a:gd name="G19" fmla="*/ 9812 1 2"/>
                <a:gd name="G20" fmla="+- G19 5400 0"/>
                <a:gd name="G21" fmla="cos G20 -343749"/>
                <a:gd name="G22" fmla="sin G20 -343749"/>
                <a:gd name="G23" fmla="+- G21 10800 0"/>
                <a:gd name="G24" fmla="+- G12 G23 G22"/>
                <a:gd name="G25" fmla="+- G22 G23 G11"/>
                <a:gd name="G26" fmla="cos 10800 -343749"/>
                <a:gd name="G27" fmla="sin 10800 -343749"/>
                <a:gd name="G28" fmla="cos 9812 -343749"/>
                <a:gd name="G29" fmla="sin 9812 -343749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9356499"/>
                <a:gd name="G36" fmla="sin G34 -9356499"/>
                <a:gd name="G37" fmla="+/ -9356499 -343749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9812 G39"/>
                <a:gd name="G43" fmla="sin 981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3775 w 21600"/>
                <a:gd name="T5" fmla="*/ 418 h 21600"/>
                <a:gd name="T6" fmla="*/ 2594 w 21600"/>
                <a:gd name="T7" fmla="*/ 4564 h 21600"/>
                <a:gd name="T8" fmla="*/ 13503 w 21600"/>
                <a:gd name="T9" fmla="*/ 1367 h 21600"/>
                <a:gd name="T10" fmla="*/ 24243 w 21600"/>
                <a:gd name="T11" fmla="*/ 9565 h 21600"/>
                <a:gd name="T12" fmla="*/ 21354 w 21600"/>
                <a:gd name="T13" fmla="*/ 13037 h 21600"/>
                <a:gd name="T14" fmla="*/ 17882 w 21600"/>
                <a:gd name="T15" fmla="*/ 1014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0570" y="9903"/>
                  </a:moveTo>
                  <a:cubicBezTo>
                    <a:pt x="20107" y="4852"/>
                    <a:pt x="15871" y="987"/>
                    <a:pt x="10800" y="987"/>
                  </a:cubicBezTo>
                  <a:cubicBezTo>
                    <a:pt x="7733" y="987"/>
                    <a:pt x="4843" y="2421"/>
                    <a:pt x="2987" y="4863"/>
                  </a:cubicBezTo>
                  <a:lnTo>
                    <a:pt x="2201" y="4265"/>
                  </a:lnTo>
                  <a:cubicBezTo>
                    <a:pt x="4243" y="1578"/>
                    <a:pt x="7424" y="-1"/>
                    <a:pt x="10800" y="-1"/>
                  </a:cubicBezTo>
                  <a:cubicBezTo>
                    <a:pt x="16382" y="-1"/>
                    <a:pt x="21044" y="4253"/>
                    <a:pt x="21554" y="9812"/>
                  </a:cubicBezTo>
                  <a:lnTo>
                    <a:pt x="24243" y="9565"/>
                  </a:lnTo>
                  <a:lnTo>
                    <a:pt x="21354" y="13037"/>
                  </a:lnTo>
                  <a:lnTo>
                    <a:pt x="17882" y="10149"/>
                  </a:lnTo>
                  <a:lnTo>
                    <a:pt x="20570" y="99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58389" name="Picture 105" descr="Screenshot-1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-4845800">
              <a:off x="6794501" y="3228975"/>
              <a:ext cx="741362" cy="85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6" name="Rectangle 106"/>
            <p:cNvSpPr>
              <a:spLocks noChangeArrowheads="1"/>
            </p:cNvSpPr>
            <p:nvPr/>
          </p:nvSpPr>
          <p:spPr bwMode="auto">
            <a:xfrm>
              <a:off x="5846762" y="3232151"/>
              <a:ext cx="1019177" cy="86131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  <a:defRPr/>
              </a:pPr>
              <a:r>
                <a:rPr lang="en-US" sz="1000" dirty="0"/>
                <a:t>Aqueous </a:t>
              </a:r>
            </a:p>
            <a:p>
              <a:pPr>
                <a:spcBef>
                  <a:spcPct val="30000"/>
                </a:spcBef>
                <a:defRPr/>
              </a:pPr>
              <a:r>
                <a:rPr lang="en-US" sz="1000" dirty="0"/>
                <a:t>solubility</a:t>
              </a:r>
            </a:p>
          </p:txBody>
        </p:sp>
        <p:sp>
          <p:nvSpPr>
            <p:cNvPr id="225387" name="Rectangle 107"/>
            <p:cNvSpPr>
              <a:spLocks noChangeArrowheads="1"/>
            </p:cNvSpPr>
            <p:nvPr/>
          </p:nvSpPr>
          <p:spPr bwMode="auto">
            <a:xfrm>
              <a:off x="7818438" y="3987796"/>
              <a:ext cx="1031874" cy="77221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  <a:defRPr/>
              </a:pPr>
              <a:r>
                <a:rPr lang="en-US" sz="1000" dirty="0" err="1"/>
                <a:t>Lipophilicity</a:t>
              </a:r>
              <a:endParaRPr lang="en-US" sz="1000" dirty="0"/>
            </a:p>
          </p:txBody>
        </p:sp>
        <p:sp>
          <p:nvSpPr>
            <p:cNvPr id="225388" name="Rectangle 108"/>
            <p:cNvSpPr>
              <a:spLocks noChangeArrowheads="1"/>
            </p:cNvSpPr>
            <p:nvPr/>
          </p:nvSpPr>
          <p:spPr bwMode="auto">
            <a:xfrm>
              <a:off x="6076949" y="6042024"/>
              <a:ext cx="1422400" cy="89546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  <a:defRPr/>
              </a:pPr>
              <a:r>
                <a:rPr lang="en-US" sz="1050" dirty="0"/>
                <a:t>Aqueous </a:t>
              </a:r>
            </a:p>
            <a:p>
              <a:pPr>
                <a:spcBef>
                  <a:spcPct val="30000"/>
                </a:spcBef>
                <a:defRPr/>
              </a:pPr>
              <a:r>
                <a:rPr lang="en-US" sz="1050" dirty="0"/>
                <a:t>solubility</a:t>
              </a:r>
            </a:p>
          </p:txBody>
        </p:sp>
      </p:grpSp>
      <p:sp>
        <p:nvSpPr>
          <p:cNvPr id="225389" name="Rectangle 109"/>
          <p:cNvSpPr>
            <a:spLocks noChangeArrowheads="1"/>
          </p:cNvSpPr>
          <p:nvPr/>
        </p:nvSpPr>
        <p:spPr bwMode="auto">
          <a:xfrm>
            <a:off x="5928833" y="2826021"/>
            <a:ext cx="311707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Drugs  </a:t>
            </a:r>
            <a:r>
              <a:rPr lang="en-US" sz="2400" dirty="0"/>
              <a:t>should be soluble in lipids </a:t>
            </a:r>
            <a:r>
              <a:rPr lang="en-US" sz="2400" dirty="0" smtClean="0"/>
              <a:t>too</a:t>
            </a:r>
            <a:r>
              <a:rPr lang="en-US" sz="2400" dirty="0" smtClean="0">
                <a:solidFill>
                  <a:srgbClr val="000000"/>
                </a:solidFill>
              </a:rPr>
              <a:t>. Structure modifications can improve physicochemical properties of drugs</a:t>
            </a:r>
          </a:p>
          <a:p>
            <a:pPr>
              <a:defRPr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10" name="Picture 109" descr="archie_logo_smal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4005269" y="616601"/>
            <a:ext cx="264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Drug Design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23" name="Text Box 53"/>
          <p:cNvSpPr txBox="1">
            <a:spLocks noChangeArrowheads="1"/>
          </p:cNvSpPr>
          <p:nvPr/>
        </p:nvSpPr>
        <p:spPr bwMode="auto">
          <a:xfrm>
            <a:off x="5182277" y="4266011"/>
            <a:ext cx="13600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66FF"/>
                </a:solidFill>
              </a:rPr>
              <a:t>H-</a:t>
            </a:r>
            <a:r>
              <a:rPr lang="en-US" sz="1400" dirty="0" smtClean="0">
                <a:solidFill>
                  <a:srgbClr val="0066FF"/>
                </a:solidFill>
              </a:rPr>
              <a:t>bond donor</a:t>
            </a:r>
            <a:endParaRPr lang="en-US" sz="1400" dirty="0">
              <a:solidFill>
                <a:srgbClr val="0066FF"/>
              </a:solidFill>
            </a:endParaRPr>
          </a:p>
        </p:txBody>
      </p:sp>
      <p:pic>
        <p:nvPicPr>
          <p:cNvPr id="139" name="Picture 4" descr="img061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150698" y="4439432"/>
            <a:ext cx="1818433" cy="104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Oval 5"/>
          <p:cNvSpPr>
            <a:spLocks noChangeAspect="1" noChangeArrowheads="1"/>
          </p:cNvSpPr>
          <p:nvPr/>
        </p:nvSpPr>
        <p:spPr bwMode="auto">
          <a:xfrm>
            <a:off x="5300837" y="4603757"/>
            <a:ext cx="692927" cy="269373"/>
          </a:xfrm>
          <a:prstGeom prst="ellipse">
            <a:avLst/>
          </a:prstGeom>
          <a:noFill/>
          <a:ln w="38100">
            <a:solidFill>
              <a:srgbClr val="0066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5" name="Oval 45"/>
          <p:cNvSpPr>
            <a:spLocks noChangeAspect="1" noChangeArrowheads="1"/>
          </p:cNvSpPr>
          <p:nvPr/>
        </p:nvSpPr>
        <p:spPr bwMode="auto">
          <a:xfrm>
            <a:off x="4031632" y="4579590"/>
            <a:ext cx="284246" cy="209641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7" name="Rectangle 47"/>
          <p:cNvSpPr>
            <a:spLocks noChangeArrowheads="1"/>
          </p:cNvSpPr>
          <p:nvPr/>
        </p:nvSpPr>
        <p:spPr bwMode="auto">
          <a:xfrm>
            <a:off x="6014770" y="5753807"/>
            <a:ext cx="14913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/>
              <a:t>Paracetamol</a:t>
            </a:r>
            <a:endParaRPr lang="en-US" dirty="0"/>
          </a:p>
        </p:txBody>
      </p:sp>
      <p:sp>
        <p:nvSpPr>
          <p:cNvPr id="118" name="Rectangle 48"/>
          <p:cNvSpPr>
            <a:spLocks noChangeArrowheads="1"/>
          </p:cNvSpPr>
          <p:nvPr/>
        </p:nvSpPr>
        <p:spPr bwMode="auto">
          <a:xfrm>
            <a:off x="3319893" y="5348650"/>
            <a:ext cx="2454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1</a:t>
            </a:r>
          </a:p>
        </p:txBody>
      </p:sp>
      <p:sp>
        <p:nvSpPr>
          <p:cNvPr id="119" name="Rectangle 49"/>
          <p:cNvSpPr>
            <a:spLocks noChangeArrowheads="1"/>
          </p:cNvSpPr>
          <p:nvPr/>
        </p:nvSpPr>
        <p:spPr bwMode="auto">
          <a:xfrm>
            <a:off x="4814487" y="5360931"/>
            <a:ext cx="2454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2</a:t>
            </a:r>
          </a:p>
        </p:txBody>
      </p:sp>
      <p:sp>
        <p:nvSpPr>
          <p:cNvPr id="120" name="Rectangle 50"/>
          <p:cNvSpPr>
            <a:spLocks noChangeArrowheads="1"/>
          </p:cNvSpPr>
          <p:nvPr/>
        </p:nvSpPr>
        <p:spPr bwMode="auto">
          <a:xfrm>
            <a:off x="6742331" y="5509754"/>
            <a:ext cx="2454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3</a:t>
            </a:r>
          </a:p>
        </p:txBody>
      </p:sp>
      <p:sp>
        <p:nvSpPr>
          <p:cNvPr id="121" name="Rectangle 51"/>
          <p:cNvSpPr>
            <a:spLocks noChangeArrowheads="1"/>
          </p:cNvSpPr>
          <p:nvPr/>
        </p:nvSpPr>
        <p:spPr bwMode="auto">
          <a:xfrm>
            <a:off x="7948463" y="5479743"/>
            <a:ext cx="2454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4</a:t>
            </a:r>
          </a:p>
        </p:txBody>
      </p:sp>
      <p:sp>
        <p:nvSpPr>
          <p:cNvPr id="122" name="Rectangle 52"/>
          <p:cNvSpPr>
            <a:spLocks noChangeArrowheads="1"/>
          </p:cNvSpPr>
          <p:nvPr/>
        </p:nvSpPr>
        <p:spPr bwMode="auto">
          <a:xfrm>
            <a:off x="3361658" y="5774401"/>
            <a:ext cx="198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dirty="0"/>
              <a:t>Anti-AIDS agents</a:t>
            </a:r>
          </a:p>
        </p:txBody>
      </p:sp>
      <p:pic>
        <p:nvPicPr>
          <p:cNvPr id="124" name="Picture 56" descr="1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28221" r="29396"/>
          <a:stretch>
            <a:fillRect/>
          </a:stretch>
        </p:blipFill>
        <p:spPr bwMode="auto">
          <a:xfrm>
            <a:off x="6341632" y="4481409"/>
            <a:ext cx="792633" cy="87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Rectangle 64"/>
          <p:cNvSpPr>
            <a:spLocks noChangeArrowheads="1"/>
          </p:cNvSpPr>
          <p:nvPr/>
        </p:nvSpPr>
        <p:spPr bwMode="auto">
          <a:xfrm>
            <a:off x="7576326" y="5774401"/>
            <a:ext cx="13268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/>
              <a:t>Phenacetin</a:t>
            </a:r>
            <a:endParaRPr lang="en-US" dirty="0"/>
          </a:p>
        </p:txBody>
      </p:sp>
      <p:sp>
        <p:nvSpPr>
          <p:cNvPr id="127" name="Oval 65"/>
          <p:cNvSpPr>
            <a:spLocks noChangeAspect="1" noChangeArrowheads="1"/>
          </p:cNvSpPr>
          <p:nvPr/>
        </p:nvSpPr>
        <p:spPr bwMode="auto">
          <a:xfrm>
            <a:off x="6653427" y="5151016"/>
            <a:ext cx="415726" cy="286831"/>
          </a:xfrm>
          <a:prstGeom prst="ellipse">
            <a:avLst/>
          </a:prstGeom>
          <a:noFill/>
          <a:ln w="38100">
            <a:solidFill>
              <a:srgbClr val="CC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45" name="Group 144"/>
          <p:cNvGrpSpPr/>
          <p:nvPr/>
        </p:nvGrpSpPr>
        <p:grpSpPr>
          <a:xfrm>
            <a:off x="7454883" y="4321183"/>
            <a:ext cx="880287" cy="1211357"/>
            <a:chOff x="7668948" y="3909653"/>
            <a:chExt cx="880287" cy="1211357"/>
          </a:xfrm>
        </p:grpSpPr>
        <p:grpSp>
          <p:nvGrpSpPr>
            <p:cNvPr id="125" name="Group 57"/>
            <p:cNvGrpSpPr>
              <a:grpSpLocks noChangeAspect="1"/>
            </p:cNvGrpSpPr>
            <p:nvPr/>
          </p:nvGrpSpPr>
          <p:grpSpPr bwMode="auto">
            <a:xfrm>
              <a:off x="7668948" y="3909653"/>
              <a:ext cx="874025" cy="1136799"/>
              <a:chOff x="4444" y="1106"/>
              <a:chExt cx="775" cy="1438"/>
            </a:xfrm>
          </p:grpSpPr>
          <p:pic>
            <p:nvPicPr>
              <p:cNvPr id="133" name="Picture 58" descr="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 l="28221" r="29396"/>
              <a:stretch>
                <a:fillRect/>
              </a:stretch>
            </p:blipFill>
            <p:spPr bwMode="auto">
              <a:xfrm>
                <a:off x="4444" y="1106"/>
                <a:ext cx="699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4" name="Line 59"/>
              <p:cNvSpPr>
                <a:spLocks noChangeAspect="1" noChangeShapeType="1"/>
              </p:cNvSpPr>
              <p:nvPr/>
            </p:nvSpPr>
            <p:spPr bwMode="auto">
              <a:xfrm>
                <a:off x="4931" y="2206"/>
                <a:ext cx="120" cy="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60"/>
              <p:cNvSpPr>
                <a:spLocks noChangeAspect="1" noChangeShapeType="1"/>
              </p:cNvSpPr>
              <p:nvPr/>
            </p:nvSpPr>
            <p:spPr bwMode="auto">
              <a:xfrm>
                <a:off x="5044" y="2264"/>
                <a:ext cx="0" cy="1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36" name="Picture 61" descr="1"/>
              <p:cNvPicPr>
                <a:picLocks noChangeAspect="1" noChangeArrowheads="1"/>
              </p:cNvPicPr>
              <p:nvPr/>
            </p:nvPicPr>
            <p:blipFill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0" y="2394"/>
                <a:ext cx="219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923" y="2098"/>
                <a:ext cx="85" cy="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5000" y="2490"/>
                <a:ext cx="84" cy="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28" name="Oval 66"/>
            <p:cNvSpPr>
              <a:spLocks noChangeAspect="1" noChangeArrowheads="1"/>
            </p:cNvSpPr>
            <p:nvPr/>
          </p:nvSpPr>
          <p:spPr bwMode="auto">
            <a:xfrm rot="19761996">
              <a:off x="8060883" y="4604363"/>
              <a:ext cx="488352" cy="516647"/>
            </a:xfrm>
            <a:prstGeom prst="ellipse">
              <a:avLst/>
            </a:prstGeom>
            <a:noFill/>
            <a:ln w="38100">
              <a:solidFill>
                <a:srgbClr val="CC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0" name="AutoShape 68"/>
          <p:cNvSpPr>
            <a:spLocks noChangeArrowheads="1"/>
          </p:cNvSpPr>
          <p:nvPr/>
        </p:nvSpPr>
        <p:spPr bwMode="auto">
          <a:xfrm>
            <a:off x="6341633" y="6188211"/>
            <a:ext cx="1876542" cy="364897"/>
          </a:xfrm>
          <a:prstGeom prst="rightArrow">
            <a:avLst>
              <a:gd name="adj1" fmla="val 50000"/>
              <a:gd name="adj2" fmla="val 135577"/>
            </a:avLst>
          </a:prstGeom>
          <a:solidFill>
            <a:schemeClr val="bg1"/>
          </a:solidFill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9" name="AutoShape 67"/>
          <p:cNvSpPr>
            <a:spLocks noChangeArrowheads="1"/>
          </p:cNvSpPr>
          <p:nvPr/>
        </p:nvSpPr>
        <p:spPr bwMode="auto">
          <a:xfrm>
            <a:off x="3349225" y="6167617"/>
            <a:ext cx="2146913" cy="385491"/>
          </a:xfrm>
          <a:prstGeom prst="rightArrow">
            <a:avLst>
              <a:gd name="adj1" fmla="val 50000"/>
              <a:gd name="adj2" fmla="val 135577"/>
            </a:avLst>
          </a:prstGeom>
          <a:solidFill>
            <a:schemeClr val="bg1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1" name="Rectangle 69"/>
          <p:cNvSpPr>
            <a:spLocks noChangeArrowheads="1"/>
          </p:cNvSpPr>
          <p:nvPr/>
        </p:nvSpPr>
        <p:spPr bwMode="auto">
          <a:xfrm>
            <a:off x="3210723" y="6480052"/>
            <a:ext cx="22496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1400" b="1" dirty="0">
                <a:solidFill>
                  <a:srgbClr val="0066FF"/>
                </a:solidFill>
              </a:rPr>
              <a:t>Higher solubility in water</a:t>
            </a:r>
          </a:p>
        </p:txBody>
      </p:sp>
      <p:sp>
        <p:nvSpPr>
          <p:cNvPr id="132" name="Rectangle 70"/>
          <p:cNvSpPr>
            <a:spLocks noChangeArrowheads="1"/>
          </p:cNvSpPr>
          <p:nvPr/>
        </p:nvSpPr>
        <p:spPr bwMode="auto">
          <a:xfrm>
            <a:off x="6130026" y="6553107"/>
            <a:ext cx="24179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1400" b="1" dirty="0">
                <a:solidFill>
                  <a:srgbClr val="CC9900"/>
                </a:solidFill>
              </a:rPr>
              <a:t>Higher solubility in lipids</a:t>
            </a:r>
          </a:p>
        </p:txBody>
      </p:sp>
      <p:sp>
        <p:nvSpPr>
          <p:cNvPr id="142" name="Rectangle 5"/>
          <p:cNvSpPr>
            <a:spLocks noChangeArrowheads="1"/>
          </p:cNvSpPr>
          <p:nvPr/>
        </p:nvSpPr>
        <p:spPr bwMode="auto">
          <a:xfrm>
            <a:off x="214858" y="3951540"/>
            <a:ext cx="2791073" cy="258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Measuring </a:t>
            </a:r>
            <a:r>
              <a:rPr lang="en-US" dirty="0" smtClean="0">
                <a:latin typeface="+mn-lt"/>
                <a:ea typeface="+mn-ea"/>
                <a:cs typeface="+mn-cs"/>
              </a:rPr>
              <a:t>solvation </a:t>
            </a:r>
            <a:r>
              <a:rPr lang="en-GB" dirty="0" smtClean="0">
                <a:latin typeface="+mn-lt"/>
                <a:ea typeface="+mn-ea"/>
                <a:cs typeface="Arial" charset="0"/>
              </a:rPr>
              <a:t>thermodynamic </a:t>
            </a:r>
            <a:r>
              <a:rPr lang="en-US" dirty="0" smtClean="0">
                <a:latin typeface="+mn-lt"/>
                <a:ea typeface="+mn-ea"/>
                <a:cs typeface="+mn-cs"/>
              </a:rPr>
              <a:t>parameters for </a:t>
            </a:r>
            <a:r>
              <a:rPr lang="en-US" u="sng" dirty="0" smtClean="0">
                <a:latin typeface="+mn-lt"/>
                <a:ea typeface="+mn-ea"/>
                <a:cs typeface="+mn-cs"/>
              </a:rPr>
              <a:t>one </a:t>
            </a:r>
            <a:r>
              <a:rPr lang="en-US" u="sng" dirty="0">
                <a:latin typeface="+mn-lt"/>
                <a:ea typeface="+mn-ea"/>
                <a:cs typeface="+mn-cs"/>
              </a:rPr>
              <a:t>compound </a:t>
            </a:r>
            <a:r>
              <a:rPr lang="en-US" dirty="0">
                <a:latin typeface="+mn-lt"/>
                <a:ea typeface="+mn-ea"/>
                <a:cs typeface="+mn-cs"/>
              </a:rPr>
              <a:t>requires </a:t>
            </a:r>
            <a:r>
              <a:rPr lang="en-US" dirty="0" smtClean="0">
                <a:latin typeface="+mn-lt"/>
                <a:ea typeface="+mn-ea"/>
                <a:cs typeface="+mn-cs"/>
              </a:rPr>
              <a:t>up to: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several months of work and £50-100 K per compound! </a:t>
            </a:r>
            <a:r>
              <a:rPr lang="en-US" b="1" i="1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With the computational approach it takes 10CPU hours per one compound. </a:t>
            </a:r>
            <a:endParaRPr lang="en-US" b="1" i="1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4" name="Text Box 20"/>
          <p:cNvSpPr txBox="1">
            <a:spLocks noChangeArrowheads="1"/>
          </p:cNvSpPr>
          <p:nvPr/>
        </p:nvSpPr>
        <p:spPr bwMode="auto">
          <a:xfrm>
            <a:off x="557718" y="1543836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Prof. Maxim </a:t>
            </a:r>
            <a:r>
              <a:rPr lang="en-US" sz="2000" b="1" dirty="0" err="1" smtClean="0">
                <a:solidFill>
                  <a:srgbClr val="660066"/>
                </a:solidFill>
              </a:rPr>
              <a:t>Fedorov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hlinkClick r:id="rId12"/>
              </a:rPr>
              <a:t>maxim.fedorov@strath.ac.uk</a:t>
            </a:r>
            <a:endParaRPr lang="en-US" sz="2000" dirty="0" smtClean="0"/>
          </a:p>
          <a:p>
            <a:pPr algn="just">
              <a:defRPr/>
            </a:pPr>
            <a:endParaRPr lang="en-US" sz="2000" dirty="0" smtClean="0"/>
          </a:p>
        </p:txBody>
      </p:sp>
      <p:pic>
        <p:nvPicPr>
          <p:cNvPr id="146" name="Picture 145" descr="strathclyde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879441" y="3222137"/>
            <a:ext cx="208915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4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05269" y="616601"/>
            <a:ext cx="222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Pollutants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7" name="Rectangle 109"/>
          <p:cNvSpPr>
            <a:spLocks noChangeArrowheads="1"/>
          </p:cNvSpPr>
          <p:nvPr/>
        </p:nvSpPr>
        <p:spPr bwMode="auto">
          <a:xfrm>
            <a:off x="611089" y="2367459"/>
            <a:ext cx="8208251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Pollutants can </a:t>
            </a:r>
            <a:r>
              <a:rPr lang="en-US" sz="2400" b="1" dirty="0" smtClean="0">
                <a:solidFill>
                  <a:srgbClr val="0000FF"/>
                </a:solidFill>
              </a:rPr>
              <a:t>travel thousands of miles</a:t>
            </a:r>
            <a:r>
              <a:rPr lang="en-US" sz="2400" dirty="0" smtClean="0"/>
              <a:t> with clouds. Pollutants in the air </a:t>
            </a:r>
            <a:r>
              <a:rPr lang="en-US" sz="2400" b="1" dirty="0" smtClean="0">
                <a:solidFill>
                  <a:srgbClr val="0000FF"/>
                </a:solidFill>
              </a:rPr>
              <a:t>increase the greenhouse effect</a:t>
            </a:r>
            <a:r>
              <a:rPr lang="en-US" sz="2400" dirty="0" smtClean="0"/>
              <a:t>. Prediction of their fate is the most important problem of the environmental chemistry. 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8" name="Picture 4" descr="Screenshot-5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0715" t="285" r="9285" b="2856"/>
          <a:stretch>
            <a:fillRect/>
          </a:stretch>
        </p:blipFill>
        <p:spPr bwMode="auto">
          <a:xfrm>
            <a:off x="611089" y="3167559"/>
            <a:ext cx="4740452" cy="358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09"/>
          <p:cNvSpPr>
            <a:spLocks noChangeArrowheads="1"/>
          </p:cNvSpPr>
          <p:nvPr/>
        </p:nvSpPr>
        <p:spPr bwMode="auto">
          <a:xfrm>
            <a:off x="5708311" y="4971764"/>
            <a:ext cx="3263429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Hydration free energy is an essential parameter to predict the environmental pathways and toxicity of pollutants. And </a:t>
            </a:r>
            <a:r>
              <a:rPr lang="en-US" sz="2400" b="1" dirty="0" smtClean="0">
                <a:solidFill>
                  <a:srgbClr val="0000FF"/>
                </a:solidFill>
              </a:rPr>
              <a:t>we can calculate this!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29073" y="1643719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Prof. Maxim </a:t>
            </a:r>
            <a:r>
              <a:rPr lang="en-US" sz="2000" b="1" dirty="0" err="1" smtClean="0">
                <a:solidFill>
                  <a:srgbClr val="660066"/>
                </a:solidFill>
              </a:rPr>
              <a:t>Fedorov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</a:rPr>
              <a:t>,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hlinkClick r:id="rId6"/>
              </a:rPr>
              <a:t>maxim.fedorov@strath.ac.uk</a:t>
            </a:r>
            <a:endParaRPr lang="en-US" sz="2000" dirty="0" smtClean="0"/>
          </a:p>
          <a:p>
            <a:pPr algn="just">
              <a:defRPr/>
            </a:pPr>
            <a:endParaRPr lang="en-US" sz="2000" dirty="0" smtClean="0"/>
          </a:p>
        </p:txBody>
      </p:sp>
      <p:pic>
        <p:nvPicPr>
          <p:cNvPr id="9" name="Picture 8" descr="strathclyde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Computational Chemistry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 noChangeArrowheads="1"/>
          </p:cNvSpPr>
          <p:nvPr/>
        </p:nvSpPr>
        <p:spPr bwMode="auto">
          <a:xfrm>
            <a:off x="5162550" y="0"/>
            <a:ext cx="2673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/>
            <a:r>
              <a:rPr lang="en-GB" sz="1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http://www.tuttlelab.com</a:t>
            </a:r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073" y="2921559"/>
            <a:ext cx="5939198" cy="36271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7250" y="616601"/>
            <a:ext cx="516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Computational Chemistry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29073" y="1643719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Tell Tuttle, </a:t>
            </a:r>
            <a:r>
              <a:rPr lang="en-US" sz="2000" b="1" dirty="0" err="1" smtClean="0">
                <a:solidFill>
                  <a:srgbClr val="660066"/>
                </a:solidFill>
              </a:rPr>
              <a:t>WestCHEM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hlinkClick r:id="rId5"/>
              </a:rPr>
              <a:t>tell.tuttle@strath.ac.uk</a:t>
            </a:r>
            <a:endParaRPr lang="en-US" sz="2000" dirty="0" smtClean="0"/>
          </a:p>
          <a:p>
            <a:pPr algn="just">
              <a:defRPr/>
            </a:pPr>
            <a:endParaRPr lang="en-US" sz="2000" dirty="0" smtClean="0"/>
          </a:p>
        </p:txBody>
      </p:sp>
      <p:sp>
        <p:nvSpPr>
          <p:cNvPr id="13" name="Rectangle 109"/>
          <p:cNvSpPr>
            <a:spLocks noChangeArrowheads="1"/>
          </p:cNvSpPr>
          <p:nvPr/>
        </p:nvSpPr>
        <p:spPr bwMode="auto">
          <a:xfrm>
            <a:off x="611089" y="2169861"/>
            <a:ext cx="8208251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The use of computational methods to solve chemical problems  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4" name="Rectangle 109"/>
          <p:cNvSpPr>
            <a:spLocks noChangeArrowheads="1"/>
          </p:cNvSpPr>
          <p:nvPr/>
        </p:nvSpPr>
        <p:spPr bwMode="auto">
          <a:xfrm>
            <a:off x="6778619" y="2921559"/>
            <a:ext cx="2193120" cy="314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Methods: </a:t>
            </a:r>
          </a:p>
          <a:p>
            <a:pPr>
              <a:spcBef>
                <a:spcPct val="30000"/>
              </a:spcBef>
              <a:defRPr/>
            </a:pPr>
            <a:r>
              <a:rPr lang="en-US" sz="2400" i="1" dirty="0" err="1" smtClean="0"/>
              <a:t>ab</a:t>
            </a:r>
            <a:r>
              <a:rPr lang="en-US" sz="2400" i="1" dirty="0" smtClean="0"/>
              <a:t> initio</a:t>
            </a:r>
          </a:p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DFT</a:t>
            </a:r>
          </a:p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Semi-empirical</a:t>
            </a:r>
          </a:p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Atomistic MM</a:t>
            </a:r>
          </a:p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Coarse grain</a:t>
            </a:r>
          </a:p>
          <a:p>
            <a:pPr>
              <a:spcBef>
                <a:spcPct val="30000"/>
              </a:spcBef>
              <a:defRPr/>
            </a:pPr>
            <a:r>
              <a:rPr lang="en-US" sz="2400" dirty="0" smtClean="0"/>
              <a:t>QM/MM </a:t>
            </a:r>
          </a:p>
        </p:txBody>
      </p:sp>
      <p:pic>
        <p:nvPicPr>
          <p:cNvPr id="9" name="Picture 8" descr="strathclyde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 txBox="1">
            <a:spLocks noChangeArrowheads="1"/>
          </p:cNvSpPr>
          <p:nvPr/>
        </p:nvSpPr>
        <p:spPr bwMode="auto">
          <a:xfrm>
            <a:off x="5162550" y="0"/>
            <a:ext cx="26733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/>
            <a:r>
              <a:rPr lang="en-GB" sz="1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http://www.tuttlelab.com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5675" y="1712504"/>
            <a:ext cx="4935538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ヒラギノ角ゴ Pro W3" charset="0"/>
                <a:cs typeface="ヒラギノ角ゴ Pro W3" charset="0"/>
              </a:rPr>
              <a:t>Small Molecule Reactivity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 err="1">
                <a:latin typeface="+mn-lt"/>
                <a:ea typeface="ヒラギノ角ゴ Pro W3" charset="0"/>
                <a:cs typeface="ヒラギノ角ゴ Pro W3" charset="0"/>
              </a:rPr>
              <a:t>Ozonation</a:t>
            </a:r>
            <a:r>
              <a:rPr lang="en-US" sz="2000" dirty="0">
                <a:latin typeface="+mn-lt"/>
                <a:ea typeface="ヒラギノ角ゴ Pro W3" charset="0"/>
                <a:cs typeface="ヒラギノ角ゴ Pro W3" charset="0"/>
              </a:rPr>
              <a:t> Reactions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>
                <a:latin typeface="+mn-lt"/>
                <a:ea typeface="ヒラギノ角ゴ Pro W3" charset="0"/>
                <a:cs typeface="ヒラギノ角ゴ Pro W3" charset="0"/>
              </a:rPr>
              <a:t>Organic Super Electron Donors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>
                <a:latin typeface="+mn-lt"/>
                <a:ea typeface="ヒラギノ角ゴ Pro W3" charset="0"/>
                <a:cs typeface="ヒラギノ角ゴ Pro W3" charset="0"/>
              </a:rPr>
              <a:t>Synergic Synthesis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>
                <a:latin typeface="+mn-lt"/>
                <a:ea typeface="ヒラギノ角ゴ Pro W3" charset="0"/>
                <a:cs typeface="ヒラギノ角ゴ Pro W3" charset="0"/>
              </a:rPr>
              <a:t>Organometallic Catalysts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612" y="3323395"/>
            <a:ext cx="4960938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b="1" dirty="0">
                <a:solidFill>
                  <a:srgbClr val="FF6600"/>
                </a:solidFill>
                <a:latin typeface="+mn-lt"/>
                <a:ea typeface="ヒラギノ角ゴ Pro W3" charset="0"/>
                <a:cs typeface="ヒラギノ角ゴ Pro W3" charset="0"/>
              </a:rPr>
              <a:t>Molecular Properties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IR Spectra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Spin-Spin Coupling Constants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NMR Chemical Shifts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 err="1">
                <a:latin typeface="+mn-lt"/>
                <a:ea typeface="ヒラギノ角ゴ Pro W3" charset="0"/>
                <a:cs typeface="ヒラギノ角ゴ Pro W3" charset="0"/>
              </a:rPr>
              <a:t>Mössbauer</a:t>
            </a: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 Parameters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UV-Vis Spectra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875" y="5140974"/>
            <a:ext cx="65514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b="1" dirty="0">
                <a:solidFill>
                  <a:srgbClr val="FF6600"/>
                </a:solidFill>
                <a:latin typeface="+mn-lt"/>
                <a:ea typeface="ヒラギノ角ゴ Pro W3" charset="0"/>
                <a:cs typeface="ヒラギノ角ゴ Pro W3" charset="0"/>
              </a:rPr>
              <a:t>Structure Activity Relationships in Biochemical Systems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DNA Scission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Ligand Binding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Enzymatic Activity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>
                <a:latin typeface="+mn-lt"/>
                <a:ea typeface="ヒラギノ角ゴ Pro W3" charset="0"/>
                <a:cs typeface="ヒラギノ角ゴ Pro W3" charset="0"/>
              </a:rPr>
              <a:t>Peptide Self-Assembly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98475" y="1641755"/>
            <a:ext cx="3910207" cy="1733977"/>
            <a:chOff x="4766685" y="1012451"/>
            <a:chExt cx="4267200" cy="1917700"/>
          </a:xfrm>
        </p:grpSpPr>
        <p:pic>
          <p:nvPicPr>
            <p:cNvPr id="8203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87105" y="2171264"/>
              <a:ext cx="2451312" cy="656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4" name="Picture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6685" y="1012451"/>
              <a:ext cx="4267200" cy="191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765676" y="5479345"/>
            <a:ext cx="3783032" cy="1350117"/>
            <a:chOff x="4766394" y="5049484"/>
            <a:chExt cx="3998656" cy="1641806"/>
          </a:xfrm>
        </p:grpSpPr>
        <p:pic>
          <p:nvPicPr>
            <p:cNvPr id="8201" name="Picture 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66394" y="5049484"/>
              <a:ext cx="1690920" cy="164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2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21950" y="5090751"/>
              <a:ext cx="1943100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97400" y="3348788"/>
            <a:ext cx="43053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archie_logo_smal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89" y="534295"/>
            <a:ext cx="2259254" cy="8688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23732" y="616601"/>
            <a:ext cx="516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Computational Chemistry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629073" y="1420317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Tell Tuttle, </a:t>
            </a:r>
            <a:r>
              <a:rPr lang="en-US" sz="2000" b="1" dirty="0" err="1" smtClean="0">
                <a:solidFill>
                  <a:srgbClr val="660066"/>
                </a:solidFill>
              </a:rPr>
              <a:t>WestCHEM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hlinkClick r:id="rId9"/>
              </a:rPr>
              <a:t>tell.tuttle@strath.ac.uk</a:t>
            </a:r>
            <a:endParaRPr lang="en-US" sz="2000" dirty="0" smtClean="0"/>
          </a:p>
          <a:p>
            <a:pPr algn="just">
              <a:defRPr/>
            </a:pPr>
            <a:endParaRPr lang="en-US" sz="2000" dirty="0" smtClean="0"/>
          </a:p>
        </p:txBody>
      </p:sp>
      <p:pic>
        <p:nvPicPr>
          <p:cNvPr id="18" name="Picture 17" descr="strathclyde_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chie_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3344" y="616601"/>
            <a:ext cx="4289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Electron transfer 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in organic conducting materials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5802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660066"/>
                </a:solidFill>
              </a:rPr>
              <a:t>Dr Andrew McLean, University of the West of Scotland, </a:t>
            </a:r>
            <a:r>
              <a:rPr lang="en-US" sz="2000" u="sng" dirty="0" smtClean="0">
                <a:hlinkClick r:id="rId4"/>
              </a:rPr>
              <a:t>Andrew.McLean@uws.ac.uk</a:t>
            </a:r>
            <a:endParaRPr lang="en-GB" sz="20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0" y="2131547"/>
            <a:ext cx="5168900" cy="4587875"/>
            <a:chOff x="1908175" y="1936750"/>
            <a:chExt cx="5168900" cy="4587875"/>
          </a:xfrm>
        </p:grpSpPr>
        <p:pic>
          <p:nvPicPr>
            <p:cNvPr id="9" name="Picture 3" descr="tetramerpolyred.png"/>
            <p:cNvPicPr>
              <a:picLocks noChangeAspect="1"/>
            </p:cNvPicPr>
            <p:nvPr/>
          </p:nvPicPr>
          <p:blipFill>
            <a:blip r:embed="rId5">
              <a:lum bright="-30000" contrast="40000"/>
            </a:blip>
            <a:srcRect/>
            <a:stretch>
              <a:fillRect/>
            </a:stretch>
          </p:blipFill>
          <p:spPr bwMode="auto">
            <a:xfrm>
              <a:off x="1908175" y="2276475"/>
              <a:ext cx="4967288" cy="393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2700338" y="2276475"/>
              <a:ext cx="215900" cy="215900"/>
            </a:xfrm>
            <a:prstGeom prst="ellipse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732588" y="6237288"/>
              <a:ext cx="287337" cy="287337"/>
            </a:xfrm>
            <a:prstGeom prst="ellipse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" name="Curved Down Arrow 11"/>
            <p:cNvSpPr/>
            <p:nvPr/>
          </p:nvSpPr>
          <p:spPr>
            <a:xfrm rot="1779045">
              <a:off x="2906713" y="1936750"/>
              <a:ext cx="1098550" cy="547688"/>
            </a:xfrm>
            <a:prstGeom prst="curvedDownArrow">
              <a:avLst>
                <a:gd name="adj1" fmla="val 25000"/>
                <a:gd name="adj2" fmla="val 55705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3500000" scaled="1"/>
              <a:tileRect/>
            </a:gra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Curved Down Arrow 12"/>
            <p:cNvSpPr/>
            <p:nvPr/>
          </p:nvSpPr>
          <p:spPr>
            <a:xfrm rot="2947000">
              <a:off x="3867944" y="2731294"/>
              <a:ext cx="688975" cy="547687"/>
            </a:xfrm>
            <a:prstGeom prst="curvedDownArrow">
              <a:avLst>
                <a:gd name="adj1" fmla="val 25000"/>
                <a:gd name="adj2" fmla="val 55705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3500000" scaled="1"/>
              <a:tileRect/>
            </a:gra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Curved Down Arrow 13"/>
            <p:cNvSpPr/>
            <p:nvPr/>
          </p:nvSpPr>
          <p:spPr>
            <a:xfrm rot="2947000">
              <a:off x="6020594" y="5293519"/>
              <a:ext cx="1565275" cy="547687"/>
            </a:xfrm>
            <a:prstGeom prst="curvedDownArrow">
              <a:avLst>
                <a:gd name="adj1" fmla="val 25000"/>
                <a:gd name="adj2" fmla="val 55705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Curved Down Arrow 14"/>
            <p:cNvSpPr/>
            <p:nvPr/>
          </p:nvSpPr>
          <p:spPr>
            <a:xfrm rot="2947000">
              <a:off x="4315619" y="3356769"/>
              <a:ext cx="854075" cy="620713"/>
            </a:xfrm>
            <a:prstGeom prst="curvedDownArrow">
              <a:avLst>
                <a:gd name="adj1" fmla="val 25000"/>
                <a:gd name="adj2" fmla="val 55705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3500000" scaled="1"/>
              <a:tileRect/>
            </a:gra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Curved Down Arrow 15"/>
            <p:cNvSpPr/>
            <p:nvPr/>
          </p:nvSpPr>
          <p:spPr>
            <a:xfrm rot="2947000">
              <a:off x="4924425" y="4035425"/>
              <a:ext cx="962025" cy="676275"/>
            </a:xfrm>
            <a:prstGeom prst="curvedDownArrow">
              <a:avLst>
                <a:gd name="adj1" fmla="val 25000"/>
                <a:gd name="adj2" fmla="val 55705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3500000" scaled="1"/>
              <a:tileRect/>
            </a:gra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005269" y="2211294"/>
            <a:ext cx="4824966" cy="1124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Electrons “hop”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between pigment molecules in stack (holes may “hop” in opposite direction.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614347" y="4602174"/>
            <a:ext cx="4645556" cy="239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Applications:</a:t>
            </a:r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smtClean="0"/>
              <a:t>Organic </a:t>
            </a:r>
            <a:r>
              <a:rPr lang="en-US" sz="2400" dirty="0" err="1" smtClean="0"/>
              <a:t>photovoltacis</a:t>
            </a:r>
            <a:endParaRPr lang="en-US" sz="2400" dirty="0" smtClean="0"/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Organic field effect transistors</a:t>
            </a:r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smtClean="0"/>
              <a:t>Organic </a:t>
            </a:r>
            <a:r>
              <a:rPr lang="en-US" sz="2400" dirty="0" err="1" smtClean="0"/>
              <a:t>LEDs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5111750" y="3535032"/>
            <a:ext cx="4032250" cy="1124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Charge transfer rate </a:t>
            </a:r>
            <a:r>
              <a:rPr lang="en-US" sz="2400" dirty="0" smtClean="0"/>
              <a:t>constants can be estimated</a:t>
            </a:r>
          </a:p>
        </p:txBody>
      </p:sp>
      <p:pic>
        <p:nvPicPr>
          <p:cNvPr id="17" name="Picture 16" descr="uws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128" y="240174"/>
            <a:ext cx="3170093" cy="49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rved Left Arrow 11"/>
          <p:cNvSpPr/>
          <p:nvPr/>
        </p:nvSpPr>
        <p:spPr>
          <a:xfrm rot="3054720">
            <a:off x="7436093" y="4617462"/>
            <a:ext cx="1080120" cy="648072"/>
          </a:xfrm>
          <a:prstGeom prst="curvedLeft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  <a:tileRect/>
          </a:gradFill>
          <a:ln>
            <a:solidFill>
              <a:schemeClr val="tx1"/>
            </a:solidFill>
          </a:ln>
          <a:scene3d>
            <a:camera prst="isometricOffAxis1Top">
              <a:rot lat="17829430" lon="345940" rev="315110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1509" name="Picture 5" descr="dimerpolyred.png"/>
          <p:cNvPicPr>
            <a:picLocks noChangeAspect="1"/>
          </p:cNvPicPr>
          <p:nvPr/>
        </p:nvPicPr>
        <p:blipFill>
          <a:blip r:embed="rId3">
            <a:lum bright="-40000" contrast="30000"/>
          </a:blip>
          <a:srcRect l="3384" t="12813" b="12444"/>
          <a:stretch>
            <a:fillRect/>
          </a:stretch>
        </p:blipFill>
        <p:spPr bwMode="auto">
          <a:xfrm>
            <a:off x="4572000" y="2788746"/>
            <a:ext cx="41116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611089" y="4338637"/>
            <a:ext cx="4111625" cy="2519363"/>
            <a:chOff x="684213" y="2720675"/>
            <a:chExt cx="4111625" cy="2519363"/>
          </a:xfrm>
        </p:grpSpPr>
        <p:pic>
          <p:nvPicPr>
            <p:cNvPr id="21508" name="Picture 4" descr="dimerpolyred.png"/>
            <p:cNvPicPr>
              <a:picLocks noChangeAspect="1"/>
            </p:cNvPicPr>
            <p:nvPr/>
          </p:nvPicPr>
          <p:blipFill>
            <a:blip r:embed="rId3">
              <a:lum bright="-40000" contrast="30000"/>
            </a:blip>
            <a:srcRect l="3384" t="12813" b="12444"/>
            <a:stretch>
              <a:fillRect/>
            </a:stretch>
          </p:blipFill>
          <p:spPr bwMode="auto">
            <a:xfrm>
              <a:off x="684213" y="2720675"/>
              <a:ext cx="4111625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ight Arrow 6"/>
            <p:cNvSpPr/>
            <p:nvPr/>
          </p:nvSpPr>
          <p:spPr>
            <a:xfrm>
              <a:off x="1042988" y="3079450"/>
              <a:ext cx="2376487" cy="215900"/>
            </a:xfrm>
            <a:prstGeom prst="rightArrow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10800000">
              <a:off x="2195513" y="4231975"/>
              <a:ext cx="2376487" cy="215900"/>
            </a:xfrm>
            <a:prstGeom prst="rightArrow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5219700" y="2501409"/>
            <a:ext cx="3097213" cy="2808287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rved Left Arrow 12"/>
          <p:cNvSpPr/>
          <p:nvPr/>
        </p:nvSpPr>
        <p:spPr>
          <a:xfrm rot="14126624">
            <a:off x="4890260" y="2263252"/>
            <a:ext cx="1080120" cy="648072"/>
          </a:xfrm>
          <a:prstGeom prst="curvedLeft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scene3d>
            <a:camera prst="isometricOffAxis1Top">
              <a:rot lat="17829430" lon="345940" rev="315110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4" name="Picture 13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11682" y="616601"/>
            <a:ext cx="4289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Electron transfer 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in organic conducting materials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73530" y="1941406"/>
            <a:ext cx="8500942" cy="696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342900">
              <a:spcBef>
                <a:spcPct val="20000"/>
              </a:spcBef>
              <a:defRPr/>
            </a:pPr>
            <a:r>
              <a:rPr lang="en-US" sz="2400" dirty="0" smtClean="0"/>
              <a:t>Model of the temperature dependence of charge transfer process.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57558" y="2302042"/>
            <a:ext cx="4104926" cy="1124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How thermally activated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translational, rotational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torsional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motion 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influences coupling between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monomeric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units within stacks?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722714" y="5210431"/>
            <a:ext cx="4151758" cy="1124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aseline="0" dirty="0" smtClean="0"/>
              <a:t>Determine</a:t>
            </a:r>
            <a:r>
              <a:rPr lang="en-US" sz="2400" dirty="0" smtClean="0"/>
              <a:t> and model </a:t>
            </a:r>
            <a:r>
              <a:rPr lang="en-US" sz="2400" b="1" dirty="0" err="1" smtClean="0">
                <a:solidFill>
                  <a:srgbClr val="0000FF"/>
                </a:solidFill>
              </a:rPr>
              <a:t>vibra-tional</a:t>
            </a:r>
            <a:r>
              <a:rPr lang="en-US" sz="2400" b="1" dirty="0" smtClean="0">
                <a:solidFill>
                  <a:srgbClr val="0000FF"/>
                </a:solidFill>
              </a:rPr>
              <a:t> coupling</a:t>
            </a:r>
            <a:r>
              <a:rPr lang="en-US" sz="2400" dirty="0" smtClean="0"/>
              <a:t> responsible for determining re-organization energies.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5802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660066"/>
                </a:solidFill>
              </a:rPr>
              <a:t>Dr Andrew McLean, University of the West of Scotland</a:t>
            </a:r>
            <a:r>
              <a:rPr lang="en-GB" sz="2000" dirty="0" smtClean="0">
                <a:solidFill>
                  <a:srgbClr val="000090"/>
                </a:solidFill>
              </a:rPr>
              <a:t>, </a:t>
            </a:r>
            <a:r>
              <a:rPr lang="en-US" sz="2000" u="sng" dirty="0" smtClean="0">
                <a:hlinkClick r:id="rId5"/>
              </a:rPr>
              <a:t>Andrew.McLean@uws.ac.uk</a:t>
            </a:r>
            <a:endParaRPr lang="en-GB" sz="2000" dirty="0" smtClean="0"/>
          </a:p>
        </p:txBody>
      </p:sp>
      <p:pic>
        <p:nvPicPr>
          <p:cNvPr id="19" name="Picture 18" descr="uws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128" y="240174"/>
            <a:ext cx="3170093" cy="49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088" y="1922755"/>
            <a:ext cx="8045694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GB" sz="2200" dirty="0"/>
              <a:t>Provide a step-change in HPC resource </a:t>
            </a:r>
            <a:r>
              <a:rPr lang="en-GB" sz="2200" b="1" i="1" dirty="0">
                <a:solidFill>
                  <a:srgbClr val="0000FF"/>
                </a:solidFill>
              </a:rPr>
              <a:t>availability and accessibility </a:t>
            </a:r>
            <a:r>
              <a:rPr lang="en-GB" sz="2200" dirty="0" smtClean="0"/>
              <a:t>to expand research collaboration in the West of Scotland</a:t>
            </a:r>
          </a:p>
          <a:p>
            <a:pPr marL="171450" lvl="0" indent="-171450" algn="just">
              <a:buFont typeface="Arial"/>
              <a:buChar char="•"/>
            </a:pPr>
            <a:endParaRPr lang="en-GB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Catalyse </a:t>
            </a:r>
            <a:r>
              <a:rPr lang="en-GB" sz="2200" dirty="0"/>
              <a:t>new computational science and engineering research and </a:t>
            </a:r>
            <a:r>
              <a:rPr lang="en-GB" sz="2200" b="1" i="1" dirty="0">
                <a:solidFill>
                  <a:srgbClr val="0000FF"/>
                </a:solidFill>
              </a:rPr>
              <a:t>knowledge exchange </a:t>
            </a:r>
            <a:r>
              <a:rPr lang="en-GB" sz="2200" b="1" i="1" dirty="0" smtClean="0">
                <a:solidFill>
                  <a:srgbClr val="0000FF"/>
                </a:solidFill>
              </a:rPr>
              <a:t>collaborations</a:t>
            </a:r>
          </a:p>
          <a:p>
            <a:pPr marL="171450" lvl="0" indent="-171450" algn="just">
              <a:buFont typeface="Arial"/>
              <a:buChar char="•"/>
            </a:pPr>
            <a:endParaRPr lang="en-GB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200" b="1" i="1" dirty="0" smtClean="0">
                <a:solidFill>
                  <a:srgbClr val="0000FF"/>
                </a:solidFill>
              </a:rPr>
              <a:t>Promote </a:t>
            </a:r>
            <a:r>
              <a:rPr lang="en-GB" sz="2200" dirty="0"/>
              <a:t>HPC capabilities to </a:t>
            </a:r>
            <a:r>
              <a:rPr lang="en-GB" sz="2200" dirty="0" smtClean="0"/>
              <a:t>industry</a:t>
            </a:r>
          </a:p>
          <a:p>
            <a:pPr marL="171450" lvl="0" indent="-171450" algn="just"/>
            <a:endParaRPr lang="en-GB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Provide </a:t>
            </a:r>
            <a:r>
              <a:rPr lang="en-GB" sz="2200" b="1" i="1" dirty="0" smtClean="0">
                <a:solidFill>
                  <a:srgbClr val="0000FF"/>
                </a:solidFill>
              </a:rPr>
              <a:t>HPC training </a:t>
            </a:r>
            <a:r>
              <a:rPr lang="en-GB" sz="2200" dirty="0" smtClean="0"/>
              <a:t>including the use </a:t>
            </a:r>
            <a:r>
              <a:rPr lang="en-GB" sz="2200" b="1" i="1" dirty="0" smtClean="0">
                <a:solidFill>
                  <a:srgbClr val="0000FF"/>
                </a:solidFill>
              </a:rPr>
              <a:t>of state-of-the-art software </a:t>
            </a:r>
          </a:p>
          <a:p>
            <a:pPr marL="171450" lvl="0" indent="-171450" algn="just"/>
            <a:endParaRPr lang="en-GB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200" dirty="0"/>
              <a:t>Work in </a:t>
            </a:r>
            <a:r>
              <a:rPr lang="en-GB" sz="2200" b="1" i="1" dirty="0">
                <a:solidFill>
                  <a:srgbClr val="0000FF"/>
                </a:solidFill>
              </a:rPr>
              <a:t>partnership</a:t>
            </a:r>
            <a:r>
              <a:rPr lang="en-GB" sz="2200" dirty="0"/>
              <a:t> with national/regional enterprise organisations</a:t>
            </a:r>
            <a:r>
              <a:rPr lang="en-GB" sz="2200" dirty="0" smtClean="0"/>
              <a:t> and </a:t>
            </a:r>
            <a:r>
              <a:rPr lang="en-GB" sz="2200" dirty="0"/>
              <a:t>other</a:t>
            </a:r>
            <a:r>
              <a:rPr lang="en-GB" sz="2200" dirty="0" smtClean="0"/>
              <a:t> supercomputing centres</a:t>
            </a:r>
          </a:p>
          <a:p>
            <a:pPr marL="171450" lvl="0" indent="-171450" algn="just"/>
            <a:endParaRPr lang="en-GB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200" b="1" i="1" dirty="0">
                <a:solidFill>
                  <a:srgbClr val="0000FF"/>
                </a:solidFill>
              </a:rPr>
              <a:t>Support and promote</a:t>
            </a:r>
            <a:r>
              <a:rPr lang="en-GB" sz="2200" dirty="0"/>
              <a:t> the highest standards of computational science and engineering </a:t>
            </a:r>
            <a:r>
              <a:rPr lang="en-GB" sz="2200" dirty="0" smtClean="0"/>
              <a:t>research</a:t>
            </a:r>
            <a:endParaRPr lang="en-GB" sz="2200" dirty="0"/>
          </a:p>
        </p:txBody>
      </p:sp>
      <p:pic>
        <p:nvPicPr>
          <p:cNvPr id="6" name="Picture 5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5269" y="616601"/>
            <a:ext cx="391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Our strategic goals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01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Audio/Video</a:t>
            </a:r>
          </a:p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 Signal Processing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9" name="Picture 5" descr="HUD_weatherConditions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7594" y="3031575"/>
            <a:ext cx="5250656" cy="349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58027" y="1712151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 smtClean="0">
                <a:solidFill>
                  <a:srgbClr val="660066"/>
                </a:solidFill>
              </a:rPr>
              <a:t>Dr </a:t>
            </a:r>
            <a:r>
              <a:rPr lang="en-US" sz="2000" dirty="0" err="1" smtClean="0">
                <a:solidFill>
                  <a:srgbClr val="660066"/>
                </a:solidFill>
              </a:rPr>
              <a:t>Vassilis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</a:rPr>
              <a:t>Charissis</a:t>
            </a:r>
            <a:r>
              <a:rPr lang="en-US" sz="2000" dirty="0" smtClean="0">
                <a:solidFill>
                  <a:srgbClr val="660066"/>
                </a:solidFill>
              </a:rPr>
              <a:t>,</a:t>
            </a:r>
            <a:r>
              <a:rPr lang="en-US" sz="2000" dirty="0" smtClean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Glasgow Caledonian University, </a:t>
            </a:r>
            <a:r>
              <a:rPr lang="en-US" sz="2000" u="sng" dirty="0" smtClean="0">
                <a:hlinkClick r:id="rId3"/>
              </a:rPr>
              <a:t>vassilis.charissis@gcu.ac.uk</a:t>
            </a:r>
            <a:endParaRPr lang="en-US" sz="2000" dirty="0" smtClean="0"/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3967" y="616601"/>
            <a:ext cx="616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Vehicular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AdHoc</a:t>
            </a:r>
            <a:r>
              <a:rPr lang="en-US" sz="3600" b="1" i="1" dirty="0" smtClean="0">
                <a:solidFill>
                  <a:srgbClr val="0000FF"/>
                </a:solidFill>
              </a:rPr>
              <a:t> Network System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58027" y="3302685"/>
            <a:ext cx="3349567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 smtClean="0"/>
              <a:t>Testing the system through prototype automotive Head-Up Display system.</a:t>
            </a:r>
          </a:p>
          <a:p>
            <a:pPr algn="just">
              <a:defRPr/>
            </a:pPr>
            <a:endParaRPr lang="en-US" sz="2000" dirty="0" smtClean="0"/>
          </a:p>
          <a:p>
            <a:pPr algn="just">
              <a:defRPr/>
            </a:pPr>
            <a:r>
              <a:rPr lang="en-US" sz="2000" dirty="0" smtClean="0"/>
              <a:t>Investigate two safety related scenarios of interest (potential collision situations) and report on which wireless access method allows for more timely propagation of the system information 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58027" y="2202448"/>
            <a:ext cx="834725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smtClean="0"/>
              <a:t>Self-Organized Time Division Multiple Access (STDMA) has been recently introduces as an alternative to 802.11 in vehicular networks.</a:t>
            </a:r>
          </a:p>
        </p:txBody>
      </p:sp>
      <p:pic>
        <p:nvPicPr>
          <p:cNvPr id="9" name="Picture 8" descr="calledonian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70" y="143578"/>
            <a:ext cx="1777085" cy="10026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 descr="ambisonics_presenta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089" y="3429862"/>
            <a:ext cx="3704704" cy="290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71687" y="174004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Dr J David Moore, 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ea typeface="Gill Sans" charset="0"/>
                <a:cs typeface="Calibri (body)"/>
                <a:sym typeface="Gill Sans" charset="0"/>
              </a:rPr>
              <a:t>Glasgow Caledonian University, </a:t>
            </a:r>
            <a:r>
              <a:rPr lang="en-US" sz="2000" dirty="0" smtClean="0">
                <a:hlinkClick r:id="rId3"/>
              </a:rPr>
              <a:t>j.d.moore@gcu.ac.uk</a:t>
            </a:r>
            <a:r>
              <a:rPr lang="en-US" sz="2000" dirty="0" smtClean="0"/>
              <a:t> </a:t>
            </a:r>
            <a:endParaRPr lang="en-US" sz="2000" dirty="0" smtClean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6" name="Picture 5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4909" y="616601"/>
            <a:ext cx="3809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Audio Engineering</a:t>
            </a:r>
          </a:p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 Projects</a:t>
            </a:r>
          </a:p>
        </p:txBody>
      </p:sp>
      <p:pic>
        <p:nvPicPr>
          <p:cNvPr id="10" name="Picture 7" descr="continueswaveabs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1649" y="2229534"/>
            <a:ext cx="3704704" cy="293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11089" y="2229534"/>
            <a:ext cx="423056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Advanced Acoustic </a:t>
            </a:r>
            <a:r>
              <a:rPr lang="en-US" sz="2400" b="1" dirty="0" err="1" smtClean="0">
                <a:solidFill>
                  <a:srgbClr val="0000FF"/>
                </a:solidFill>
              </a:rPr>
              <a:t>Modelling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just">
              <a:defRPr/>
            </a:pPr>
            <a:r>
              <a:rPr lang="en-US" sz="2400" dirty="0" err="1" smtClean="0"/>
              <a:t>modelling</a:t>
            </a:r>
            <a:r>
              <a:rPr lang="en-US" sz="2400" dirty="0" smtClean="0"/>
              <a:t> of sound propagation in complex spaces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13909" y="5048990"/>
            <a:ext cx="37232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Spatial Audio:</a:t>
            </a:r>
          </a:p>
          <a:p>
            <a:pPr algn="just">
              <a:defRPr/>
            </a:pPr>
            <a:r>
              <a:rPr lang="en-US" sz="2400" dirty="0" smtClean="0"/>
              <a:t>-Design and </a:t>
            </a:r>
            <a:r>
              <a:rPr lang="en-US" sz="2400" dirty="0" err="1" smtClean="0"/>
              <a:t>optimisation</a:t>
            </a:r>
            <a:r>
              <a:rPr lang="en-US" sz="2400" dirty="0" smtClean="0"/>
              <a:t> of audio systems</a:t>
            </a:r>
          </a:p>
          <a:p>
            <a:pPr algn="just">
              <a:defRPr/>
            </a:pPr>
            <a:r>
              <a:rPr lang="en-US" sz="2400" dirty="0" smtClean="0"/>
              <a:t>- Use of brute force search</a:t>
            </a:r>
          </a:p>
        </p:txBody>
      </p:sp>
      <p:pic>
        <p:nvPicPr>
          <p:cNvPr id="9" name="Picture 8" descr="calledonian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470" y="143578"/>
            <a:ext cx="1777085" cy="10026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51115" y="1745666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</a:t>
            </a:r>
            <a:r>
              <a:rPr lang="en-US" sz="2000" b="1" dirty="0" err="1" smtClean="0">
                <a:solidFill>
                  <a:srgbClr val="660066"/>
                </a:solidFill>
              </a:rPr>
              <a:t>Qi</a:t>
            </a:r>
            <a:r>
              <a:rPr lang="en-US" sz="2000" b="1" dirty="0" smtClean="0">
                <a:solidFill>
                  <a:srgbClr val="660066"/>
                </a:solidFill>
              </a:rPr>
              <a:t> Wang, University of the West of Scotland, </a:t>
            </a:r>
            <a:r>
              <a:rPr lang="en-US" sz="2000" u="sng" dirty="0" smtClean="0">
                <a:hlinkClick r:id="rId3"/>
              </a:rPr>
              <a:t>qi.wang@uws.ac.uk</a:t>
            </a:r>
            <a:endParaRPr lang="en-US" sz="2000" dirty="0" smtClean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6" name="Picture 5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1255" y="616601"/>
            <a:ext cx="51569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Video Networking Based</a:t>
            </a:r>
          </a:p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</a:rPr>
              <a:t>on High Efficiency Video Coding HEVC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166572" y="3044793"/>
            <a:ext cx="8229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GB" sz="2800" dirty="0">
              <a:latin typeface="Cambri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089" y="5109048"/>
            <a:ext cx="8045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Next generation video coding\compression standard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Variable size coding units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50% improvement in compression over current standard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3 </a:t>
            </a:r>
            <a:r>
              <a:rPr lang="en-GB" sz="2400" dirty="0" err="1" smtClean="0"/>
              <a:t>x</a:t>
            </a:r>
            <a:r>
              <a:rPr lang="en-GB" sz="2400" dirty="0" smtClean="0"/>
              <a:t> computational complexity of existing standard</a:t>
            </a:r>
          </a:p>
        </p:txBody>
      </p:sp>
      <p:pic>
        <p:nvPicPr>
          <p:cNvPr id="14" name="Content Placeholder 5" descr="HEVC.jpg"/>
          <p:cNvPicPr>
            <a:picLocks noGrp="1"/>
          </p:cNvPicPr>
          <p:nvPr>
            <p:ph idx="1"/>
          </p:nvPr>
        </p:nvPicPr>
        <p:blipFill>
          <a:blip r:embed="rId5"/>
          <a:srcRect t="8372" b="9567"/>
          <a:stretch>
            <a:fillRect/>
          </a:stretch>
        </p:blipFill>
        <p:spPr>
          <a:xfrm>
            <a:off x="880030" y="2653770"/>
            <a:ext cx="7143750" cy="2470150"/>
          </a:xfr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112745" y="1996366"/>
            <a:ext cx="66246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GB" sz="1300" dirty="0">
              <a:latin typeface="Cambria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GB" sz="2400" dirty="0">
                <a:latin typeface="Calibri"/>
                <a:cs typeface="Calibri"/>
              </a:rPr>
              <a:t>Current Standard 		</a:t>
            </a:r>
            <a:r>
              <a:rPr lang="en-GB" sz="2400" dirty="0" smtClean="0">
                <a:latin typeface="Calibri"/>
                <a:cs typeface="Calibri"/>
              </a:rPr>
              <a:t>	                      HEVC</a:t>
            </a:r>
            <a:endParaRPr lang="en-GB" sz="2400" dirty="0"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GB" sz="1300" dirty="0">
              <a:latin typeface="Cambria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300" dirty="0">
              <a:latin typeface="Cambria" charset="0"/>
            </a:endParaRPr>
          </a:p>
        </p:txBody>
      </p:sp>
      <p:pic>
        <p:nvPicPr>
          <p:cNvPr id="9" name="Picture 8" descr="uws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128" y="240174"/>
            <a:ext cx="3170093" cy="49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772" y="2013812"/>
            <a:ext cx="4504549" cy="462906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2400" dirty="0" err="1" smtClean="0">
                <a:latin typeface="Calibri body"/>
                <a:cs typeface="Calibri body"/>
              </a:rPr>
              <a:t>PZFlex</a:t>
            </a:r>
            <a:r>
              <a:rPr lang="en-GB" sz="2400" dirty="0" smtClean="0">
                <a:latin typeface="Calibri body"/>
                <a:cs typeface="Calibri body"/>
              </a:rPr>
              <a:t> software is used to simulate ultrasound propagation though a medium.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Calibri body"/>
                <a:cs typeface="Calibri body"/>
              </a:rPr>
              <a:t>Results allow to </a:t>
            </a:r>
            <a:r>
              <a:rPr lang="en-GB" sz="2400" b="1" dirty="0" smtClean="0">
                <a:solidFill>
                  <a:srgbClr val="0000FF"/>
                </a:solidFill>
                <a:latin typeface="Calibri body"/>
                <a:cs typeface="Calibri body"/>
              </a:rPr>
              <a:t>test signals </a:t>
            </a:r>
            <a:r>
              <a:rPr lang="en-GB" sz="2400" dirty="0" smtClean="0">
                <a:latin typeface="Calibri body"/>
                <a:cs typeface="Calibri body"/>
              </a:rPr>
              <a:t>and image processing methods without a plethora of industrial samples (which are often difficult to obtain).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Calibri body"/>
                <a:cs typeface="Calibri body"/>
              </a:rPr>
              <a:t>Simulation allows for </a:t>
            </a:r>
            <a:r>
              <a:rPr lang="en-GB" sz="2400" b="1" dirty="0" smtClean="0">
                <a:solidFill>
                  <a:srgbClr val="0000FF"/>
                </a:solidFill>
                <a:latin typeface="Calibri body"/>
                <a:cs typeface="Calibri body"/>
              </a:rPr>
              <a:t>repeatable experiments and controllable parameters</a:t>
            </a:r>
            <a:r>
              <a:rPr lang="en-GB" sz="2400" dirty="0" smtClean="0">
                <a:latin typeface="Calibri body"/>
                <a:cs typeface="Calibri body"/>
              </a:rPr>
              <a:t>, leading to more accurate results and accelerating research.</a:t>
            </a:r>
          </a:p>
          <a:p>
            <a:pPr eaLnBrk="1" hangingPunct="1">
              <a:lnSpc>
                <a:spcPct val="80000"/>
              </a:lnSpc>
            </a:pPr>
            <a:endParaRPr lang="en-GB" sz="180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70343" y="5917391"/>
            <a:ext cx="1781175" cy="725487"/>
            <a:chOff x="84703" y="28347541"/>
            <a:chExt cx="5342868" cy="2160267"/>
          </a:xfrm>
        </p:grpSpPr>
        <p:sp>
          <p:nvSpPr>
            <p:cNvPr id="5" name="Rounded Rectangle 4"/>
            <p:cNvSpPr/>
            <p:nvPr/>
          </p:nvSpPr>
          <p:spPr>
            <a:xfrm>
              <a:off x="84703" y="28347541"/>
              <a:ext cx="5342868" cy="2160267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en-GB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102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13" y="28433548"/>
              <a:ext cx="4795806" cy="1988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6" descr="EBSD_cropped_furth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2047" y="1965750"/>
            <a:ext cx="4022725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ie_logo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6794" y="535044"/>
            <a:ext cx="4642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Ultrasonic engineering</a:t>
            </a:r>
            <a:endParaRPr lang="en-US" sz="2400" b="1" i="1" dirty="0" smtClean="0">
              <a:solidFill>
                <a:srgbClr val="0000FF"/>
              </a:solidFill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5802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Tony </a:t>
            </a:r>
            <a:r>
              <a:rPr lang="en-US" sz="2000" b="1" dirty="0" err="1" smtClean="0">
                <a:solidFill>
                  <a:srgbClr val="660066"/>
                </a:solidFill>
              </a:rPr>
              <a:t>Gachagan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GB" sz="2000" b="1" dirty="0" smtClean="0">
                <a:solidFill>
                  <a:srgbClr val="660066"/>
                </a:solidFill>
              </a:rPr>
              <a:t>University of Strathclyde, </a:t>
            </a:r>
            <a:r>
              <a:rPr lang="en-US" sz="2000" u="sng" dirty="0" smtClean="0">
                <a:solidFill>
                  <a:srgbClr val="008000"/>
                </a:solidFill>
                <a:hlinkClick r:id="rId6"/>
              </a:rPr>
              <a:t>a.gachagan@strath.ac.uk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62047" y="5917391"/>
            <a:ext cx="2323644" cy="527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sz="2400" dirty="0" smtClean="0"/>
              <a:t>Grain structure of a weld</a:t>
            </a:r>
            <a:endParaRPr lang="en-US" sz="2400" baseline="0" dirty="0" smtClean="0"/>
          </a:p>
        </p:txBody>
      </p:sp>
      <p:pic>
        <p:nvPicPr>
          <p:cNvPr id="13" name="Picture 12" descr="strathclyde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32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Biological Science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027" y="4182442"/>
            <a:ext cx="4280669" cy="26755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7335" name="Picture 7" descr="00188ec7_mediu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156" y="3616524"/>
            <a:ext cx="3893344" cy="259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rchie_logo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5269" y="616601"/>
            <a:ext cx="2892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Frog Genetics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83557" y="1797765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Prof. Julian Newman, 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ea typeface="Gill Sans" charset="0"/>
                <a:cs typeface="Calibri (body)"/>
                <a:sym typeface="Gill Sans" charset="0"/>
              </a:rPr>
              <a:t>Glasgow Caledonian University,  </a:t>
            </a:r>
            <a:r>
              <a:rPr lang="en-US" sz="2000" dirty="0" smtClean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  <a:hlinkClick r:id="rId6"/>
              </a:rPr>
              <a:t>jne@gcal.ac.uk</a:t>
            </a:r>
            <a:r>
              <a:rPr lang="en-US" sz="2000" dirty="0" smtClean="0">
                <a:solidFill>
                  <a:srgbClr val="41414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Dr. Quentin </a:t>
            </a:r>
            <a:r>
              <a:rPr lang="en-US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Mair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, 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ea typeface="Gill Sans" charset="0"/>
                <a:cs typeface="Calibri (body)"/>
                <a:sym typeface="Gill Sans" charset="0"/>
              </a:rPr>
              <a:t>Glasgow Caledonian University, </a:t>
            </a:r>
            <a:r>
              <a:rPr lang="en-US" sz="2000" dirty="0" smtClean="0">
                <a:hlinkClick r:id="rId7"/>
              </a:rPr>
              <a:t>Q.Mair@gcal.ac.uk</a:t>
            </a:r>
            <a:r>
              <a:rPr lang="en-US" sz="2000" dirty="0" smtClean="0"/>
              <a:t> </a:t>
            </a:r>
            <a:endParaRPr lang="en-GB" sz="2000" b="1" dirty="0" smtClean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089" y="2582004"/>
            <a:ext cx="80456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Simulation of </a:t>
            </a:r>
            <a:r>
              <a:rPr lang="en-GB" sz="2200" dirty="0" err="1" smtClean="0"/>
              <a:t>hemiclonal</a:t>
            </a:r>
            <a:r>
              <a:rPr lang="en-GB" sz="2200" dirty="0" smtClean="0"/>
              <a:t> genetics of large frog populations 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Agent-based problem requiring multiple search runs with different input data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Uses Java JADE </a:t>
            </a:r>
          </a:p>
        </p:txBody>
      </p:sp>
      <p:pic>
        <p:nvPicPr>
          <p:cNvPr id="9" name="Picture 8" descr="calledonian_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470" y="143578"/>
            <a:ext cx="1777085" cy="10026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9"/>
          <p:cNvSpPr>
            <a:spLocks noChangeArrowheads="1"/>
          </p:cNvSpPr>
          <p:nvPr/>
        </p:nvSpPr>
        <p:spPr bwMode="auto">
          <a:xfrm>
            <a:off x="4258227" y="2145937"/>
            <a:ext cx="28687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Calibri Body"/>
                <a:cs typeface="Calibri Body"/>
              </a:rPr>
              <a:t>RNA splicing</a:t>
            </a:r>
            <a:r>
              <a:rPr lang="en-US" sz="2400" dirty="0" smtClean="0">
                <a:latin typeface="Calibri Body"/>
                <a:cs typeface="Calibri Body"/>
              </a:rPr>
              <a:t>: trimming and reassembling to create active molecule</a:t>
            </a:r>
            <a:endParaRPr lang="en-US" sz="2400" dirty="0">
              <a:latin typeface="Calibri Body"/>
              <a:cs typeface="Calibri Body"/>
            </a:endParaRPr>
          </a:p>
        </p:txBody>
      </p:sp>
      <p:pic>
        <p:nvPicPr>
          <p:cNvPr id="16389" name="Picture 23" descr="RNA_splic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089" y="1959272"/>
            <a:ext cx="3647138" cy="23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24"/>
          <p:cNvSpPr>
            <a:spLocks noChangeArrowheads="1"/>
          </p:cNvSpPr>
          <p:nvPr/>
        </p:nvSpPr>
        <p:spPr bwMode="auto">
          <a:xfrm>
            <a:off x="611088" y="4354866"/>
            <a:ext cx="81444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2400" dirty="0" smtClean="0">
                <a:latin typeface="Calibri body"/>
                <a:cs typeface="Calibri body"/>
              </a:rPr>
              <a:t>Elucidation of the detailed quantitative mechanism of </a:t>
            </a:r>
            <a:r>
              <a:rPr lang="en-GB" sz="2400" b="1" dirty="0" smtClean="0">
                <a:solidFill>
                  <a:srgbClr val="0000FF"/>
                </a:solidFill>
                <a:latin typeface="Calibri body"/>
                <a:cs typeface="Calibri body"/>
              </a:rPr>
              <a:t>catalytic RNA splicing and self-splicing</a:t>
            </a:r>
            <a:r>
              <a:rPr lang="en-GB" sz="2400" dirty="0" smtClean="0">
                <a:latin typeface="Calibri body"/>
                <a:cs typeface="Calibri body"/>
              </a:rPr>
              <a:t>, prediction of </a:t>
            </a:r>
            <a:r>
              <a:rPr lang="en-GB" sz="2400" b="1" dirty="0" smtClean="0">
                <a:solidFill>
                  <a:srgbClr val="0000FF"/>
                </a:solidFill>
                <a:latin typeface="Calibri body"/>
                <a:cs typeface="Calibri body"/>
              </a:rPr>
              <a:t>factors that determine catalytic site selectivity</a:t>
            </a:r>
            <a:r>
              <a:rPr lang="en-GB" sz="2400" dirty="0" smtClean="0">
                <a:latin typeface="Calibri body"/>
                <a:cs typeface="Calibri body"/>
              </a:rPr>
              <a:t>, energy barriers and reaction routes. </a:t>
            </a:r>
            <a:r>
              <a:rPr lang="en-US" sz="2400" b="1" i="1" dirty="0" smtClean="0">
                <a:solidFill>
                  <a:srgbClr val="0000FF"/>
                </a:solidFill>
                <a:latin typeface="Calibri Body"/>
                <a:cs typeface="Calibri Body"/>
              </a:rPr>
              <a:t>QM</a:t>
            </a:r>
            <a:r>
              <a:rPr lang="en-US" sz="2400" dirty="0" smtClean="0">
                <a:latin typeface="Calibri Body"/>
                <a:cs typeface="Calibri Body"/>
              </a:rPr>
              <a:t>: calculation of small reactive site (ground energy, energy barriers, transition states). </a:t>
            </a:r>
            <a:r>
              <a:rPr lang="en-US" sz="2400" b="1" i="1" dirty="0" smtClean="0">
                <a:solidFill>
                  <a:srgbClr val="0000FF"/>
                </a:solidFill>
                <a:latin typeface="Calibri Body"/>
                <a:cs typeface="Calibri Body"/>
              </a:rPr>
              <a:t>MM</a:t>
            </a:r>
            <a:r>
              <a:rPr lang="en-US" sz="2400" dirty="0" smtClean="0">
                <a:latin typeface="Calibri Body"/>
                <a:cs typeface="Calibri Body"/>
              </a:rPr>
              <a:t>: the structure with charge distribution.</a:t>
            </a:r>
            <a:endParaRPr lang="en-GB" sz="2400" dirty="0" smtClean="0">
              <a:latin typeface="Calibri Body"/>
              <a:cs typeface="Calibri Body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5802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900" dirty="0" smtClean="0">
                <a:solidFill>
                  <a:srgbClr val="660066"/>
                </a:solidFill>
              </a:rPr>
              <a:t>Dr </a:t>
            </a:r>
            <a:r>
              <a:rPr lang="en-GB" sz="1900" dirty="0" smtClean="0">
                <a:solidFill>
                  <a:srgbClr val="660066"/>
                </a:solidFill>
                <a:cs typeface="Calibri"/>
              </a:rPr>
              <a:t>Gregory </a:t>
            </a:r>
            <a:r>
              <a:rPr lang="en-GB" sz="1900" dirty="0" err="1" smtClean="0">
                <a:solidFill>
                  <a:srgbClr val="660066"/>
                </a:solidFill>
                <a:cs typeface="Calibri"/>
              </a:rPr>
              <a:t>Morozov</a:t>
            </a:r>
            <a:r>
              <a:rPr lang="en-GB" sz="1900" dirty="0" smtClean="0">
                <a:solidFill>
                  <a:srgbClr val="660066"/>
                </a:solidFill>
                <a:cs typeface="Calibri"/>
              </a:rPr>
              <a:t>, University of the West of Scotland</a:t>
            </a:r>
            <a:r>
              <a:rPr lang="en-GB" sz="2000" dirty="0" smtClean="0">
                <a:solidFill>
                  <a:srgbClr val="660066"/>
                </a:solidFill>
                <a:cs typeface="Calibri"/>
              </a:rPr>
              <a:t>, </a:t>
            </a:r>
            <a:r>
              <a:rPr lang="en-US" sz="2000" dirty="0" smtClean="0">
                <a:hlinkClick r:id="rId4"/>
              </a:rPr>
              <a:t>gregory.morozov@uws.ac.uk</a:t>
            </a:r>
            <a:endParaRPr lang="en-US" sz="2000" dirty="0" smtClean="0"/>
          </a:p>
        </p:txBody>
      </p:sp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5269" y="616601"/>
            <a:ext cx="3214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Splicing of RNA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</a:rPr>
              <a:t>QM/MM Study</a:t>
            </a:r>
          </a:p>
        </p:txBody>
      </p:sp>
      <p:pic>
        <p:nvPicPr>
          <p:cNvPr id="13" name="Picture 4" descr="imag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6604000" y="2071071"/>
            <a:ext cx="1848400" cy="2209090"/>
          </a:xfrm>
        </p:spPr>
      </p:pic>
      <p:pic>
        <p:nvPicPr>
          <p:cNvPr id="9" name="Picture 8" descr="uws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7128" y="240174"/>
            <a:ext cx="3170093" cy="49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irling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15" y="46625"/>
            <a:ext cx="2463300" cy="835244"/>
          </a:xfrm>
          <a:prstGeom prst="rect">
            <a:avLst/>
          </a:prstGeom>
        </p:spPr>
      </p:pic>
      <p:pic>
        <p:nvPicPr>
          <p:cNvPr id="10" name="Picture 9" descr="Subiculum_pyramidal_cel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823" y="3057788"/>
            <a:ext cx="2375872" cy="2478112"/>
          </a:xfrm>
          <a:prstGeom prst="rect">
            <a:avLst/>
          </a:prstGeom>
        </p:spPr>
      </p:pic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83557" y="1581315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Prof. Leslie Smith,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Stirling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hlinkClick r:id="rId5"/>
              </a:rPr>
              <a:t>lss@cs.stir.ac.uk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Bruce Graham,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Stirling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hlinkClick r:id="rId6"/>
              </a:rPr>
              <a:t>bpg@cs.stir.ac.uk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6765" y="616601"/>
            <a:ext cx="3531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Neural Networks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69700" y="2438526"/>
            <a:ext cx="6925267" cy="13575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Simulations of biologically plausible neural networks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78874" y="2923319"/>
            <a:ext cx="6590558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Parallelised models using NEURON under Linux and Message Passing Interface (MPI)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Discrete time event simulation, with all communication between neurons being in the form of spike (action potential) times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Equal number of neurons on each computational node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200" dirty="0" smtClean="0"/>
              <a:t>Neurons model at fine scale with inner compartments and ionic gradients</a:t>
            </a:r>
            <a:endParaRPr lang="en-GB" sz="220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11089" y="5624587"/>
            <a:ext cx="8665858" cy="904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Aims to simulate small secretions of the brain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such as the hippocampus to better understand memory capacity and recall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91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Computational Optics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64210" y="1754845"/>
            <a:ext cx="666929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/>
              <a:buChar char="•"/>
            </a:pPr>
            <a:r>
              <a:rPr lang="en-GB" sz="2200" b="1" dirty="0" smtClean="0">
                <a:solidFill>
                  <a:srgbClr val="0000FF"/>
                </a:solidFill>
              </a:rPr>
              <a:t>Associate Deputy Principal </a:t>
            </a:r>
            <a:r>
              <a:rPr lang="en-GB" sz="2200" dirty="0" smtClean="0"/>
              <a:t>(Prof. David Littlejohn)</a:t>
            </a:r>
          </a:p>
          <a:p>
            <a:pPr marL="171450" indent="-171450">
              <a:buFont typeface="Arial"/>
              <a:buChar char="•"/>
            </a:pPr>
            <a:r>
              <a:rPr lang="en-GB" sz="2200" b="1" dirty="0" smtClean="0">
                <a:solidFill>
                  <a:srgbClr val="0000FF"/>
                </a:solidFill>
              </a:rPr>
              <a:t>Academic</a:t>
            </a:r>
            <a:r>
              <a:rPr lang="en-GB" sz="2200" dirty="0" smtClean="0"/>
              <a:t> </a:t>
            </a:r>
            <a:r>
              <a:rPr lang="en-GB" sz="2200" b="1" dirty="0" smtClean="0">
                <a:solidFill>
                  <a:srgbClr val="0000FF"/>
                </a:solidFill>
              </a:rPr>
              <a:t>Director</a:t>
            </a:r>
            <a:r>
              <a:rPr lang="en-GB" sz="2200" dirty="0" smtClean="0"/>
              <a:t> (Prof. Maxim </a:t>
            </a:r>
            <a:r>
              <a:rPr lang="en-GB" sz="2200" dirty="0" err="1" smtClean="0"/>
              <a:t>Fedorov</a:t>
            </a:r>
            <a:r>
              <a:rPr lang="en-GB" sz="2200" dirty="0" smtClean="0"/>
              <a:t>) and </a:t>
            </a:r>
            <a:r>
              <a:rPr lang="en-GB" sz="2200" b="1" dirty="0" smtClean="0">
                <a:solidFill>
                  <a:srgbClr val="0000FF"/>
                </a:solidFill>
              </a:rPr>
              <a:t>Operational Director </a:t>
            </a:r>
            <a:r>
              <a:rPr lang="en-GB" sz="2200" dirty="0" smtClean="0"/>
              <a:t>(Dr Paul </a:t>
            </a:r>
            <a:r>
              <a:rPr lang="en-GB" sz="2200" dirty="0" err="1" smtClean="0"/>
              <a:t>Mulheran</a:t>
            </a:r>
            <a:r>
              <a:rPr lang="en-GB" sz="2200" dirty="0" smtClean="0"/>
              <a:t>)</a:t>
            </a:r>
          </a:p>
          <a:p>
            <a:pPr marL="171450" indent="-171450">
              <a:buFont typeface="Arial"/>
              <a:buChar char="•"/>
            </a:pPr>
            <a:endParaRPr lang="en-GB" sz="2200" b="1" dirty="0" smtClean="0"/>
          </a:p>
          <a:p>
            <a:pPr marL="171450" lvl="0" indent="-171450">
              <a:buClr>
                <a:srgbClr val="0000FF"/>
              </a:buClr>
              <a:buFont typeface="Arial"/>
              <a:buChar char="•"/>
            </a:pPr>
            <a:r>
              <a:rPr lang="en-GB" sz="2200" dirty="0" smtClean="0"/>
              <a:t>Experienced </a:t>
            </a:r>
            <a:r>
              <a:rPr lang="en-GB" sz="2200" b="1" dirty="0" smtClean="0">
                <a:solidFill>
                  <a:srgbClr val="0000FF"/>
                </a:solidFill>
              </a:rPr>
              <a:t>HPC Manager </a:t>
            </a:r>
            <a:r>
              <a:rPr lang="en-GB" sz="2200" dirty="0" smtClean="0"/>
              <a:t>(Dr Richard Martin)  and Technical </a:t>
            </a:r>
            <a:r>
              <a:rPr lang="en-GB" sz="2200" b="1" dirty="0" smtClean="0">
                <a:solidFill>
                  <a:srgbClr val="0000FF"/>
                </a:solidFill>
              </a:rPr>
              <a:t>System Administrator </a:t>
            </a:r>
            <a:r>
              <a:rPr lang="en-GB" sz="2200" dirty="0" smtClean="0"/>
              <a:t>(Mr Jonathan Buzzard)</a:t>
            </a:r>
          </a:p>
          <a:p>
            <a:pPr marL="171450" lvl="0" indent="-171450">
              <a:buClr>
                <a:srgbClr val="0000FF"/>
              </a:buClr>
              <a:buFont typeface="Arial"/>
              <a:buChar char="•"/>
            </a:pPr>
            <a:r>
              <a:rPr lang="en-GB" sz="2200" dirty="0" smtClean="0"/>
              <a:t>Dedicated User Support Manager (Dr Karina </a:t>
            </a:r>
            <a:r>
              <a:rPr lang="en-GB" sz="2200" dirty="0" err="1" smtClean="0"/>
              <a:t>Kubiak</a:t>
            </a:r>
            <a:r>
              <a:rPr lang="en-GB" sz="2200" dirty="0" smtClean="0"/>
              <a:t> – </a:t>
            </a:r>
            <a:r>
              <a:rPr lang="en-GB" sz="2200" dirty="0" err="1" smtClean="0"/>
              <a:t>Ossowska</a:t>
            </a:r>
            <a:r>
              <a:rPr lang="en-GB" sz="2200" dirty="0" smtClean="0"/>
              <a:t>)</a:t>
            </a:r>
          </a:p>
          <a:p>
            <a:pPr marL="171450" lvl="0" indent="-171450" algn="just">
              <a:buClr>
                <a:srgbClr val="0000FF"/>
              </a:buClr>
              <a:buFont typeface="Arial"/>
              <a:buChar char="•"/>
            </a:pPr>
            <a:r>
              <a:rPr lang="en-US" sz="2200" dirty="0" smtClean="0"/>
              <a:t>Business Development Manager (</a:t>
            </a:r>
            <a:r>
              <a:rPr lang="en-GB" sz="2200" dirty="0" smtClean="0"/>
              <a:t>Dr Derek </a:t>
            </a:r>
            <a:r>
              <a:rPr lang="en-GB" sz="2200" dirty="0" err="1" smtClean="0"/>
              <a:t>Bennet</a:t>
            </a:r>
            <a:r>
              <a:rPr lang="en-GB" sz="2200" dirty="0" smtClean="0"/>
              <a:t>)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200" b="1" dirty="0" smtClean="0">
                <a:solidFill>
                  <a:srgbClr val="0000FF"/>
                </a:solidFill>
              </a:rPr>
              <a:t>International Advisory Board </a:t>
            </a:r>
            <a:r>
              <a:rPr lang="en-GB" sz="2200" dirty="0" smtClean="0"/>
              <a:t>includes Industrialists and Academics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722" y="5514226"/>
            <a:ext cx="81770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We are committed to supporting Academia and Industry to exploit High Performance Computing, helping to </a:t>
            </a:r>
            <a:r>
              <a:rPr lang="en-US" sz="2400" b="1" dirty="0" smtClean="0">
                <a:solidFill>
                  <a:srgbClr val="0000FF"/>
                </a:solidFill>
              </a:rPr>
              <a:t>deliver projects efficiently and effectively.</a:t>
            </a: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2151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Our Team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  <p:pic>
        <p:nvPicPr>
          <p:cNvPr id="14" name="Picture 13" descr="buzz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595" y="3069083"/>
            <a:ext cx="737615" cy="1025822"/>
          </a:xfrm>
          <a:prstGeom prst="rect">
            <a:avLst/>
          </a:prstGeom>
        </p:spPr>
      </p:pic>
      <p:pic>
        <p:nvPicPr>
          <p:cNvPr id="15" name="Picture 14" descr="Fedorov,_Max_151x1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2" y="1968503"/>
            <a:ext cx="879888" cy="879888"/>
          </a:xfrm>
          <a:prstGeom prst="rect">
            <a:avLst/>
          </a:prstGeom>
        </p:spPr>
      </p:pic>
      <p:pic>
        <p:nvPicPr>
          <p:cNvPr id="16" name="Picture 15" descr="LITTLEJOHN_David_151x15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125" y="616601"/>
            <a:ext cx="1065675" cy="1065675"/>
          </a:xfrm>
          <a:prstGeom prst="rect">
            <a:avLst/>
          </a:prstGeom>
        </p:spPr>
      </p:pic>
      <p:pic>
        <p:nvPicPr>
          <p:cNvPr id="17" name="Picture 16" descr="Photo on 2012-09-03 at 11.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5" y="4211200"/>
            <a:ext cx="737615" cy="908585"/>
          </a:xfrm>
          <a:prstGeom prst="rect">
            <a:avLst/>
          </a:prstGeom>
        </p:spPr>
      </p:pic>
      <p:pic>
        <p:nvPicPr>
          <p:cNvPr id="18" name="Picture 17" descr="PMulhera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190" y="1968503"/>
            <a:ext cx="825020" cy="1101991"/>
          </a:xfrm>
          <a:prstGeom prst="rect">
            <a:avLst/>
          </a:prstGeom>
        </p:spPr>
      </p:pic>
      <p:pic>
        <p:nvPicPr>
          <p:cNvPr id="19" name="Picture 18" descr="RichardMarti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827" y="3070494"/>
            <a:ext cx="904363" cy="1024411"/>
          </a:xfrm>
          <a:prstGeom prst="rect">
            <a:avLst/>
          </a:prstGeom>
        </p:spPr>
      </p:pic>
      <p:pic>
        <p:nvPicPr>
          <p:cNvPr id="20" name="Picture 19" descr="derek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441" y="4155394"/>
            <a:ext cx="956887" cy="9643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7594" y="2126691"/>
            <a:ext cx="5193730" cy="379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5269" y="616601"/>
            <a:ext cx="2630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0000FF"/>
                </a:solidFill>
              </a:rPr>
              <a:t>Nano</a:t>
            </a:r>
            <a:r>
              <a:rPr lang="en-US" sz="3600" b="1" i="1" dirty="0" smtClean="0">
                <a:solidFill>
                  <a:srgbClr val="0000FF"/>
                </a:solidFill>
              </a:rPr>
              <a:t> Optics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5802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dirty="0" smtClean="0">
                <a:solidFill>
                  <a:srgbClr val="660066"/>
                </a:solidFill>
              </a:rPr>
              <a:t>Prof. Scott </a:t>
            </a:r>
            <a:r>
              <a:rPr lang="en-US" sz="2000" dirty="0" err="1" smtClean="0">
                <a:solidFill>
                  <a:srgbClr val="660066"/>
                </a:solidFill>
              </a:rPr>
              <a:t>McMeekin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Glasgow Caledonian University, </a:t>
            </a:r>
            <a:r>
              <a:rPr lang="en-US" sz="2000" u="sng" dirty="0" smtClean="0">
                <a:hlinkClick r:id="rId5"/>
              </a:rPr>
              <a:t>scott.mcmeekin@gcal.ac.uk</a:t>
            </a:r>
            <a:endParaRPr lang="en-US" sz="2000" dirty="0" smtClean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11089" y="2583024"/>
            <a:ext cx="27058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 smtClean="0"/>
              <a:t>Nano</a:t>
            </a:r>
            <a:r>
              <a:rPr lang="en-US" sz="2400" dirty="0" smtClean="0"/>
              <a:t> Optics Research using FDTD Software</a:t>
            </a:r>
          </a:p>
        </p:txBody>
      </p:sp>
      <p:pic>
        <p:nvPicPr>
          <p:cNvPr id="7" name="Picture 6" descr="calledonian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470" y="143578"/>
            <a:ext cx="1777085" cy="10026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aper.png"/>
          <p:cNvPicPr>
            <a:picLocks noChangeAspect="1"/>
          </p:cNvPicPr>
          <p:nvPr/>
        </p:nvPicPr>
        <p:blipFill>
          <a:blip r:embed="rId2"/>
          <a:srcRect l="3316" r="2058"/>
          <a:stretch>
            <a:fillRect/>
          </a:stretch>
        </p:blipFill>
        <p:spPr bwMode="auto">
          <a:xfrm>
            <a:off x="599437" y="3805577"/>
            <a:ext cx="7906610" cy="20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0" dist="38100" dir="2700000">
              <a:srgbClr val="800000"/>
            </a:outerShdw>
          </a:effectLst>
        </p:spPr>
      </p:pic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321" y="535044"/>
            <a:ext cx="357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Complex Systems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7851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Prof. </a:t>
            </a:r>
            <a:r>
              <a:rPr lang="en-GB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Gian</a:t>
            </a:r>
            <a:r>
              <a:rPr lang="en-GB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-Luca </a:t>
            </a:r>
            <a:r>
              <a:rPr lang="en-GB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Oppo</a:t>
            </a:r>
            <a:r>
              <a:rPr lang="en-GB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, 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University of </a:t>
            </a:r>
            <a:r>
              <a:rPr lang="en-US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Strathclyde</a:t>
            </a:r>
            <a:r>
              <a:rPr lang="en-US" sz="2000" dirty="0" smtClean="0">
                <a:solidFill>
                  <a:srgbClr val="000090"/>
                </a:solidFill>
              </a:rPr>
              <a:t>, </a:t>
            </a:r>
            <a:r>
              <a:rPr lang="en-US" sz="2000" u="sng" dirty="0" smtClean="0">
                <a:hlinkClick r:id="rId4"/>
              </a:rPr>
              <a:t>g.l.oppo@strath.ac.uk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11088" y="1815888"/>
            <a:ext cx="7894959" cy="239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A </a:t>
            </a:r>
            <a:r>
              <a:rPr lang="en-US" sz="2400" b="1" i="1" dirty="0" smtClean="0">
                <a:solidFill>
                  <a:srgbClr val="0000FF"/>
                </a:solidFill>
              </a:rPr>
              <a:t>complex system </a:t>
            </a:r>
            <a:r>
              <a:rPr lang="en-US" sz="2400" dirty="0" smtClean="0"/>
              <a:t>is composed of interconnected parts that are capable of exhibiting global behavior not displayed by the lone components. Complex is the opposite of </a:t>
            </a:r>
          </a:p>
          <a:p>
            <a:pPr algn="just"/>
            <a:r>
              <a:rPr lang="en-US" sz="2400" dirty="0" smtClean="0"/>
              <a:t>independent, while complicated is the opposite of simple.</a:t>
            </a:r>
          </a:p>
          <a:p>
            <a:pPr algn="just"/>
            <a:endParaRPr lang="en-US" sz="2400" dirty="0" smtClean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99437" y="3272980"/>
            <a:ext cx="7739213" cy="9204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Nonlinear Sciences:</a:t>
            </a:r>
            <a:endParaRPr lang="en-US" sz="2400" dirty="0" smtClean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94977" y="5430719"/>
            <a:ext cx="7739213" cy="1269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n-US" sz="2400" dirty="0" err="1" smtClean="0"/>
              <a:t>Solitons</a:t>
            </a:r>
            <a:r>
              <a:rPr lang="en-US" sz="2400" dirty="0" smtClean="0"/>
              <a:t> in semiconductor </a:t>
            </a:r>
            <a:r>
              <a:rPr lang="en-US" sz="2400" dirty="0" err="1" smtClean="0"/>
              <a:t>microcavities</a:t>
            </a:r>
            <a:r>
              <a:rPr lang="en-US" sz="2400" dirty="0" smtClean="0"/>
              <a:t> </a:t>
            </a:r>
            <a:r>
              <a:rPr lang="en-US" sz="2400" b="1" dirty="0" smtClean="0"/>
              <a:t>G.-L. </a:t>
            </a:r>
            <a:r>
              <a:rPr lang="en-US" sz="2400" b="1" dirty="0" err="1" smtClean="0"/>
              <a:t>Oppo</a:t>
            </a:r>
            <a:r>
              <a:rPr lang="en-US" sz="2400" b="1" dirty="0" smtClean="0"/>
              <a:t> et al., </a:t>
            </a:r>
            <a:r>
              <a:rPr lang="en-US" sz="2400" b="1" i="1" dirty="0" smtClean="0"/>
              <a:t>Nature Photonics 6, 204 (2012)</a:t>
            </a:r>
            <a:endParaRPr lang="en-US" sz="2400" dirty="0" smtClean="0"/>
          </a:p>
        </p:txBody>
      </p:sp>
      <p:pic>
        <p:nvPicPr>
          <p:cNvPr id="9" name="Picture 8" descr="strathclyde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3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pic>
        <p:nvPicPr>
          <p:cNvPr id="10241" name="Picture 5" descr="vcselarray.gif"/>
          <p:cNvPicPr>
            <a:picLocks noChangeAspect="1"/>
          </p:cNvPicPr>
          <p:nvPr/>
        </p:nvPicPr>
        <p:blipFill>
          <a:blip r:embed="rId3"/>
          <a:srcRect t="9384" r="6667" b="13649"/>
          <a:stretch>
            <a:fillRect/>
          </a:stretch>
        </p:blipFill>
        <p:spPr bwMode="auto">
          <a:xfrm>
            <a:off x="5786438" y="1223620"/>
            <a:ext cx="32004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Box 24"/>
          <p:cNvSpPr txBox="1">
            <a:spLocks noChangeArrowheads="1"/>
          </p:cNvSpPr>
          <p:nvPr/>
        </p:nvSpPr>
        <p:spPr bwMode="auto">
          <a:xfrm>
            <a:off x="6516688" y="1235271"/>
            <a:ext cx="151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5 mm </a:t>
            </a:r>
            <a:r>
              <a:rPr lang="en-US" dirty="0" err="1"/>
              <a:t>x</a:t>
            </a:r>
            <a:r>
              <a:rPr lang="en-US" dirty="0"/>
              <a:t> 5mm</a:t>
            </a: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919360"/>
            <a:ext cx="3500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395288" y="1675267"/>
            <a:ext cx="2736850" cy="15700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2010-2011</a:t>
            </a:r>
          </a:p>
          <a:p>
            <a:pPr algn="ctr"/>
            <a:r>
              <a:rPr lang="en-US" sz="2400"/>
              <a:t>50</a:t>
            </a:r>
            <a:r>
              <a:rPr lang="en-US" sz="2400" baseline="30000"/>
              <a:t>th</a:t>
            </a:r>
            <a:r>
              <a:rPr lang="en-US" sz="2400"/>
              <a:t> anniversary of </a:t>
            </a:r>
          </a:p>
          <a:p>
            <a:pPr algn="ctr"/>
            <a:r>
              <a:rPr lang="en-US" sz="2400"/>
              <a:t>Lasers and </a:t>
            </a:r>
          </a:p>
          <a:p>
            <a:pPr algn="ctr"/>
            <a:r>
              <a:rPr lang="en-US" sz="2400"/>
              <a:t>Nonlinear Optics</a:t>
            </a:r>
          </a:p>
        </p:txBody>
      </p:sp>
      <p:pic>
        <p:nvPicPr>
          <p:cNvPr id="10246" name="Picture 9" descr="small_worl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648023"/>
            <a:ext cx="4875212" cy="2490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6646863" y="4758416"/>
            <a:ext cx="1430337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Path Length</a:t>
            </a: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2362200" y="3730625"/>
            <a:ext cx="89376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Complex</a:t>
            </a:r>
          </a:p>
        </p:txBody>
      </p:sp>
      <p:sp>
        <p:nvSpPr>
          <p:cNvPr id="10249" name="TextBox 12"/>
          <p:cNvSpPr txBox="1">
            <a:spLocks noChangeArrowheads="1"/>
          </p:cNvSpPr>
          <p:nvPr/>
        </p:nvSpPr>
        <p:spPr bwMode="auto">
          <a:xfrm>
            <a:off x="381000" y="3338513"/>
            <a:ext cx="114617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Networks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010400" y="1858963"/>
            <a:ext cx="990600" cy="1112837"/>
            <a:chOff x="7010400" y="1859340"/>
            <a:chExt cx="990600" cy="1112460"/>
          </a:xfrm>
        </p:grpSpPr>
        <p:cxnSp>
          <p:nvCxnSpPr>
            <p:cNvPr id="10253" name="Curved Connector 19"/>
            <p:cNvCxnSpPr>
              <a:cxnSpLocks noChangeShapeType="1"/>
            </p:cNvCxnSpPr>
            <p:nvPr/>
          </p:nvCxnSpPr>
          <p:spPr bwMode="auto">
            <a:xfrm>
              <a:off x="7010400" y="2621340"/>
              <a:ext cx="609600" cy="35046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0254" name="Curved Connector 21"/>
            <p:cNvCxnSpPr>
              <a:cxnSpLocks noChangeShapeType="1"/>
            </p:cNvCxnSpPr>
            <p:nvPr/>
          </p:nvCxnSpPr>
          <p:spPr bwMode="auto">
            <a:xfrm flipV="1">
              <a:off x="7010400" y="1859340"/>
              <a:ext cx="609600" cy="35046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0255" name="Curved Connector 22"/>
            <p:cNvCxnSpPr>
              <a:cxnSpLocks noChangeShapeType="1"/>
            </p:cNvCxnSpPr>
            <p:nvPr/>
          </p:nvCxnSpPr>
          <p:spPr bwMode="auto">
            <a:xfrm>
              <a:off x="7391400" y="2240340"/>
              <a:ext cx="609600" cy="35046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</p:grpSp>
      <p:sp>
        <p:nvSpPr>
          <p:cNvPr id="10251" name="TextBox 1"/>
          <p:cNvSpPr txBox="1">
            <a:spLocks noChangeArrowheads="1"/>
          </p:cNvSpPr>
          <p:nvPr/>
        </p:nvSpPr>
        <p:spPr bwMode="auto">
          <a:xfrm>
            <a:off x="1547813" y="6125412"/>
            <a:ext cx="581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Connection with the Laser and </a:t>
            </a:r>
            <a:r>
              <a:rPr lang="en-US" dirty="0" err="1"/>
              <a:t>Opto</a:t>
            </a:r>
            <a:r>
              <a:rPr lang="en-US" dirty="0"/>
              <a:t>-electronic Industry</a:t>
            </a:r>
          </a:p>
        </p:txBody>
      </p:sp>
      <p:pic>
        <p:nvPicPr>
          <p:cNvPr id="10252" name="Picture 1" descr="AEMtec_VCSEL_Arra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13113" y="1360089"/>
            <a:ext cx="2459037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958865" y="535044"/>
            <a:ext cx="5485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Complex Networks of Laser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81000" y="6439972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Prof. </a:t>
            </a:r>
            <a:r>
              <a:rPr lang="en-GB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Gian</a:t>
            </a:r>
            <a:r>
              <a:rPr lang="en-GB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-Luca </a:t>
            </a:r>
            <a:r>
              <a:rPr lang="en-GB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Oppo</a:t>
            </a:r>
            <a:r>
              <a:rPr lang="en-GB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, 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University of </a:t>
            </a:r>
            <a:r>
              <a:rPr lang="en-US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Strathclyde</a:t>
            </a:r>
            <a:r>
              <a:rPr lang="en-US" sz="2000" dirty="0" smtClean="0">
                <a:solidFill>
                  <a:srgbClr val="000090"/>
                </a:solidFill>
                <a:latin typeface="Calibri (body)"/>
                <a:cs typeface="Calibri (body)"/>
              </a:rPr>
              <a:t>, </a:t>
            </a:r>
            <a:r>
              <a:rPr lang="en-US" sz="2000" u="sng" dirty="0" smtClean="0">
                <a:latin typeface="Calibri (body)"/>
                <a:cs typeface="Calibri (body)"/>
                <a:hlinkClick r:id="rId7"/>
              </a:rPr>
              <a:t>g.l.oppo@strath.ac.uk</a:t>
            </a:r>
            <a:endParaRPr lang="en-US" sz="2000" dirty="0" smtClean="0">
              <a:solidFill>
                <a:srgbClr val="008000"/>
              </a:solidFill>
              <a:latin typeface="Calibri (body)"/>
              <a:cs typeface="Calibri (body)"/>
            </a:endParaRPr>
          </a:p>
        </p:txBody>
      </p:sp>
      <p:pic>
        <p:nvPicPr>
          <p:cNvPr id="21" name="Picture 20" descr="strathclyde_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953" y="1528123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2400" b="1" dirty="0">
                <a:latin typeface="Calibri Body"/>
                <a:cs typeface="Calibri Body"/>
              </a:rPr>
              <a:t>F</a:t>
            </a:r>
            <a:r>
              <a:rPr lang="en-GB" sz="2400" b="1" dirty="0" smtClean="0">
                <a:latin typeface="Calibri Body"/>
                <a:cs typeface="Calibri Body"/>
              </a:rPr>
              <a:t>uture light sources – towards the atomic unit of time*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52400" y="2440576"/>
            <a:ext cx="8763000" cy="3521075"/>
            <a:chOff x="152400" y="1355725"/>
            <a:chExt cx="8763000" cy="3521075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52400" y="1646936"/>
              <a:ext cx="4010025" cy="3229864"/>
              <a:chOff x="152400" y="2286000"/>
              <a:chExt cx="4010025" cy="3229864"/>
            </a:xfrm>
          </p:grpSpPr>
          <p:pic>
            <p:nvPicPr>
              <p:cNvPr id="514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6854" r="11894" b="19843"/>
              <a:stretch>
                <a:fillRect/>
              </a:stretch>
            </p:blipFill>
            <p:spPr bwMode="auto">
              <a:xfrm>
                <a:off x="152400" y="2286000"/>
                <a:ext cx="4010025" cy="3229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52400" y="3901377"/>
                <a:ext cx="4010025" cy="1614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GB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6069589" y="1833897"/>
              <a:ext cx="222655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600" dirty="0">
                  <a:latin typeface="Calibri" pitchFamily="34" charset="0"/>
                </a:rPr>
                <a:t>Spike width </a:t>
              </a:r>
              <a:br>
                <a:rPr lang="en-GB" sz="1600" dirty="0">
                  <a:latin typeface="Calibri" pitchFamily="34" charset="0"/>
                </a:rPr>
              </a:br>
              <a:r>
                <a:rPr lang="en-GB" sz="1600" dirty="0">
                  <a:latin typeface="Calibri" pitchFamily="34" charset="0"/>
                </a:rPr>
                <a:t>FWHM = </a:t>
              </a:r>
              <a:r>
                <a:rPr lang="en-GB" sz="1400" dirty="0">
                  <a:latin typeface="Calibri" pitchFamily="34" charset="0"/>
                </a:rPr>
                <a:t>4 optical cycles)</a:t>
              </a:r>
              <a:endParaRPr lang="en-US" sz="1400" dirty="0">
                <a:latin typeface="Calibri" pitchFamily="34" charset="0"/>
              </a:endParaRPr>
            </a:p>
          </p:txBody>
        </p: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2438400" y="1355725"/>
              <a:ext cx="3222625" cy="2378075"/>
              <a:chOff x="2555875" y="1387521"/>
              <a:chExt cx="4248150" cy="2881312"/>
            </a:xfrm>
          </p:grpSpPr>
          <p:grpSp>
            <p:nvGrpSpPr>
              <p:cNvPr id="7" name="Group 30"/>
              <p:cNvGrpSpPr>
                <a:grpSpLocks/>
              </p:cNvGrpSpPr>
              <p:nvPr/>
            </p:nvGrpSpPr>
            <p:grpSpPr bwMode="auto">
              <a:xfrm>
                <a:off x="5364163" y="1387521"/>
                <a:ext cx="1439862" cy="2881312"/>
                <a:chOff x="5364163" y="1387521"/>
                <a:chExt cx="1439862" cy="2881312"/>
              </a:xfrm>
            </p:grpSpPr>
            <p:pic>
              <p:nvPicPr>
                <p:cNvPr id="5140" name="Picture 1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 l="46268" t="3047" r="40230" b="63815"/>
                <a:stretch>
                  <a:fillRect/>
                </a:stretch>
              </p:blipFill>
              <p:spPr bwMode="auto">
                <a:xfrm>
                  <a:off x="5364163" y="1387521"/>
                  <a:ext cx="1439862" cy="288131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41" name="Line 10"/>
                <p:cNvSpPr>
                  <a:spLocks noChangeShapeType="1"/>
                </p:cNvSpPr>
                <p:nvPr/>
              </p:nvSpPr>
              <p:spPr bwMode="auto">
                <a:xfrm>
                  <a:off x="5827713" y="2692446"/>
                  <a:ext cx="360362" cy="0"/>
                </a:xfrm>
                <a:prstGeom prst="line">
                  <a:avLst/>
                </a:prstGeom>
                <a:noFill/>
                <a:ln w="25400">
                  <a:solidFill>
                    <a:srgbClr val="339966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2555875" y="1387521"/>
                <a:ext cx="2808288" cy="2881312"/>
                <a:chOff x="2555875" y="1387521"/>
                <a:chExt cx="2808288" cy="2881312"/>
              </a:xfrm>
            </p:grpSpPr>
            <p:sp>
              <p:nvSpPr>
                <p:cNvPr id="5137" name="Rectangle 19"/>
                <p:cNvSpPr>
                  <a:spLocks noChangeArrowheads="1"/>
                </p:cNvSpPr>
                <p:nvPr/>
              </p:nvSpPr>
              <p:spPr bwMode="auto">
                <a:xfrm>
                  <a:off x="2555875" y="1874883"/>
                  <a:ext cx="863600" cy="1584325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5138" name="Line 8"/>
                <p:cNvSpPr>
                  <a:spLocks noChangeShapeType="1"/>
                </p:cNvSpPr>
                <p:nvPr/>
              </p:nvSpPr>
              <p:spPr bwMode="auto">
                <a:xfrm>
                  <a:off x="3419475" y="3476671"/>
                  <a:ext cx="1944688" cy="79216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3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419475" y="1387521"/>
                  <a:ext cx="1944688" cy="503237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5133" name="TextBox 28"/>
            <p:cNvSpPr txBox="1">
              <a:spLocks noChangeArrowheads="1"/>
            </p:cNvSpPr>
            <p:nvPr/>
          </p:nvSpPr>
          <p:spPr bwMode="auto">
            <a:xfrm>
              <a:off x="6069590" y="2627647"/>
              <a:ext cx="284581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2400" b="1" dirty="0">
                  <a:solidFill>
                    <a:srgbClr val="000000"/>
                  </a:solidFill>
                  <a:latin typeface="Calibri" pitchFamily="34" charset="0"/>
                </a:rPr>
                <a:t>In the x-ray: enter the </a:t>
              </a:r>
              <a:r>
                <a:rPr lang="en-GB" sz="2400" b="1" dirty="0" err="1">
                  <a:solidFill>
                    <a:srgbClr val="000000"/>
                  </a:solidFill>
                  <a:latin typeface="Calibri" pitchFamily="34" charset="0"/>
                </a:rPr>
                <a:t>zepto</a:t>
              </a:r>
              <a:r>
                <a:rPr lang="en-GB" sz="2400" b="1" dirty="0">
                  <a:solidFill>
                    <a:srgbClr val="000000"/>
                  </a:solidFill>
                  <a:latin typeface="Calibri" pitchFamily="34" charset="0"/>
                </a:rPr>
                <a:t>-second regime – 10</a:t>
              </a:r>
              <a:r>
                <a:rPr lang="en-GB" sz="2400" b="1" baseline="30000" dirty="0">
                  <a:solidFill>
                    <a:srgbClr val="000000"/>
                  </a:solidFill>
                  <a:latin typeface="Calibri" pitchFamily="34" charset="0"/>
                </a:rPr>
                <a:t>-21</a:t>
              </a:r>
              <a:r>
                <a:rPr lang="en-GB" sz="2400" b="1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GB" sz="2400" b="1" dirty="0" err="1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endParaRPr lang="en-GB" sz="24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134" name="Line 9"/>
            <p:cNvSpPr>
              <a:spLocks noChangeShapeType="1"/>
            </p:cNvSpPr>
            <p:nvPr/>
          </p:nvSpPr>
          <p:spPr bwMode="auto">
            <a:xfrm flipH="1">
              <a:off x="5229225" y="2437402"/>
              <a:ext cx="863600" cy="0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4" name="TextBox 34"/>
          <p:cNvSpPr txBox="1">
            <a:spLocks noChangeArrowheads="1"/>
          </p:cNvSpPr>
          <p:nvPr/>
        </p:nvSpPr>
        <p:spPr bwMode="auto">
          <a:xfrm>
            <a:off x="152400" y="6393346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FF"/>
                </a:solidFill>
                <a:latin typeface="Calibri" pitchFamily="34" charset="0"/>
              </a:rPr>
              <a:t>*The time it takes an electron to travel approx. 1/3 of the way around an atom</a:t>
            </a:r>
            <a:r>
              <a:rPr lang="en-GB" sz="2000" dirty="0">
                <a:solidFill>
                  <a:schemeClr val="accent1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0046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Dr Brian McNeil</a:t>
            </a:r>
            <a:r>
              <a:rPr lang="en-GB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, 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University of </a:t>
            </a:r>
            <a:r>
              <a:rPr lang="en-US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Strathclyde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, </a:t>
            </a:r>
            <a:r>
              <a:rPr lang="en-US" sz="2000" u="sng" dirty="0" smtClean="0">
                <a:hlinkClick r:id="rId4"/>
              </a:rPr>
              <a:t>b.w.j.mcneil@strath.ac.uk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pic>
        <p:nvPicPr>
          <p:cNvPr id="22" name="Picture 21" descr="archie_logo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77106" y="535044"/>
            <a:ext cx="281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Light Sources</a:t>
            </a:r>
          </a:p>
        </p:txBody>
      </p:sp>
      <p:sp>
        <p:nvSpPr>
          <p:cNvPr id="5125" name="TextBox 35"/>
          <p:cNvSpPr txBox="1">
            <a:spLocks noChangeArrowheads="1"/>
          </p:cNvSpPr>
          <p:nvPr/>
        </p:nvSpPr>
        <p:spPr bwMode="auto">
          <a:xfrm>
            <a:off x="152400" y="4868777"/>
            <a:ext cx="88392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 dirty="0" smtClean="0">
                <a:latin typeface="Calibri" pitchFamily="34" charset="0"/>
              </a:rPr>
              <a:t>This </a:t>
            </a:r>
            <a:r>
              <a:rPr lang="en-GB" sz="2400" dirty="0">
                <a:latin typeface="Calibri" pitchFamily="34" charset="0"/>
              </a:rPr>
              <a:t>research needs HPC to model the Free Electron Laser that can output an ultra-short, high brightness x-ray strobe which would allow researchers to ‘see’ how all matter behaves at its own spatial and temporal </a:t>
            </a:r>
            <a:r>
              <a:rPr lang="en-GB" sz="2400" dirty="0" smtClean="0">
                <a:latin typeface="Calibri" pitchFamily="34" charset="0"/>
              </a:rPr>
              <a:t>scales.</a:t>
            </a:r>
          </a:p>
          <a:p>
            <a:pPr eaLnBrk="1" hangingPunct="1"/>
            <a:endParaRPr lang="en-GB" dirty="0">
              <a:latin typeface="Calibri" pitchFamily="34" charset="0"/>
            </a:endParaRPr>
          </a:p>
        </p:txBody>
      </p:sp>
      <p:pic>
        <p:nvPicPr>
          <p:cNvPr id="24" name="Picture 23" descr="strathclyde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48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hie_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7153" y="535044"/>
            <a:ext cx="524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Optoelectronics Materials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Semiconductor spectroscopy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53419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</a:t>
            </a:r>
            <a:r>
              <a:rPr lang="en-GB" sz="2000" b="1" dirty="0" smtClean="0">
                <a:solidFill>
                  <a:srgbClr val="660066"/>
                </a:solidFill>
              </a:rPr>
              <a:t>Ben </a:t>
            </a:r>
            <a:r>
              <a:rPr lang="en-GB" sz="2000" b="1" dirty="0" err="1" smtClean="0">
                <a:solidFill>
                  <a:srgbClr val="660066"/>
                </a:solidFill>
              </a:rPr>
              <a:t>Hourahine</a:t>
            </a:r>
            <a:r>
              <a:rPr lang="en-GB" sz="2000" b="1" dirty="0" smtClean="0">
                <a:solidFill>
                  <a:srgbClr val="660066"/>
                </a:solidFill>
              </a:rPr>
              <a:t>, University of Strathclyde, </a:t>
            </a:r>
            <a:r>
              <a:rPr lang="en-US" sz="2000" u="sng" dirty="0" smtClean="0">
                <a:solidFill>
                  <a:srgbClr val="008000"/>
                </a:solidFill>
                <a:hlinkClick r:id="rId4"/>
              </a:rPr>
              <a:t>benjamin.hourahine@strath.ac.uk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70342" y="1981425"/>
            <a:ext cx="8250823" cy="5233783"/>
            <a:chOff x="-1594298" y="1981425"/>
            <a:chExt cx="9660276" cy="6099536"/>
          </a:xfrm>
        </p:grpSpPr>
        <p:pic>
          <p:nvPicPr>
            <p:cNvPr id="614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29894" r="2568" b="-1724"/>
            <a:stretch/>
          </p:blipFill>
          <p:spPr bwMode="auto">
            <a:xfrm>
              <a:off x="-1594298" y="1981425"/>
              <a:ext cx="8929282" cy="492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604823" y="6168885"/>
              <a:ext cx="6461155" cy="191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594298" y="6475934"/>
              <a:ext cx="3199121" cy="382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602706" y="5147835"/>
            <a:ext cx="3541294" cy="1634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sz="2400" dirty="0" smtClean="0"/>
              <a:t>Different types of dislocation states corresponding to local minima in state energy. </a:t>
            </a:r>
          </a:p>
          <a:p>
            <a:pPr lvl="0" indent="-342900">
              <a:spcBef>
                <a:spcPct val="20000"/>
              </a:spcBef>
              <a:defRPr/>
            </a:pPr>
            <a:endParaRPr lang="en-US" sz="2400" baseline="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11089" y="2207862"/>
            <a:ext cx="4356496" cy="1634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sz="2400" dirty="0" smtClean="0"/>
              <a:t>Modelling of </a:t>
            </a:r>
            <a:r>
              <a:rPr lang="en-GB" sz="2400" b="1" dirty="0" smtClean="0">
                <a:solidFill>
                  <a:srgbClr val="0000FF"/>
                </a:solidFill>
              </a:rPr>
              <a:t>electronic and optical properties of </a:t>
            </a:r>
            <a:r>
              <a:rPr lang="en-GB" sz="2400" b="1" dirty="0" err="1" smtClean="0">
                <a:solidFill>
                  <a:srgbClr val="0000FF"/>
                </a:solidFill>
              </a:rPr>
              <a:t>nanostructured</a:t>
            </a:r>
            <a:r>
              <a:rPr lang="en-GB" sz="2400" b="1" dirty="0" smtClean="0">
                <a:solidFill>
                  <a:srgbClr val="0000FF"/>
                </a:solidFill>
              </a:rPr>
              <a:t> materials  </a:t>
            </a:r>
            <a:r>
              <a:rPr lang="en-GB" sz="2400" dirty="0" smtClean="0"/>
              <a:t>– simulations of a wide range of deposition conditions for the growth of Nitride thin films. Global computational searches for </a:t>
            </a:r>
            <a:r>
              <a:rPr lang="en-GB" sz="2400" b="1" dirty="0" smtClean="0">
                <a:solidFill>
                  <a:srgbClr val="0000FF"/>
                </a:solidFill>
              </a:rPr>
              <a:t>stable dislocations </a:t>
            </a:r>
            <a:r>
              <a:rPr lang="en-GB" sz="2400" dirty="0" smtClean="0"/>
              <a:t>in optoelectronics materials  requires &gt;100,000 simulations.</a:t>
            </a:r>
            <a:endParaRPr lang="en-US" sz="2400" baseline="0" dirty="0" smtClean="0"/>
          </a:p>
        </p:txBody>
      </p:sp>
      <p:pic>
        <p:nvPicPr>
          <p:cNvPr id="14" name="Picture 13" descr="strathclyde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69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Physical Science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2" name="Picture 1026" descr="0005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8125" y="4231793"/>
            <a:ext cx="1928813" cy="20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3" name="Picture 4"/>
          <p:cNvPicPr>
            <a:picLocks noChangeAspect="1" noChangeArrowheads="1"/>
          </p:cNvPicPr>
          <p:nvPr/>
        </p:nvPicPr>
        <p:blipFill>
          <a:blip r:embed="rId4"/>
          <a:srcRect l="22685" t="16141" r="4333" b="21498"/>
          <a:stretch>
            <a:fillRect/>
          </a:stretch>
        </p:blipFill>
        <p:spPr bwMode="auto">
          <a:xfrm>
            <a:off x="3794506" y="4504147"/>
            <a:ext cx="2411016" cy="175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4" name="TextBox 9"/>
          <p:cNvSpPr txBox="1">
            <a:spLocks noChangeArrowheads="1"/>
          </p:cNvSpPr>
          <p:nvPr/>
        </p:nvSpPr>
        <p:spPr bwMode="auto">
          <a:xfrm>
            <a:off x="3910264" y="6392001"/>
            <a:ext cx="2411016" cy="28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GB" sz="1400" dirty="0"/>
              <a:t>Planets of Binary stars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922572" y="2634544"/>
            <a:ext cx="2544789" cy="1113979"/>
            <a:chOff x="853722" y="458788"/>
            <a:chExt cx="8058928" cy="6246812"/>
          </a:xfrm>
        </p:grpSpPr>
        <p:sp>
          <p:nvSpPr>
            <p:cNvPr id="229391" name="Rectangle 3"/>
            <p:cNvSpPr>
              <a:spLocks noChangeArrowheads="1"/>
            </p:cNvSpPr>
            <p:nvPr/>
          </p:nvSpPr>
          <p:spPr bwMode="auto">
            <a:xfrm>
              <a:off x="1117600" y="6248400"/>
              <a:ext cx="1693333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392" name="Rectangle 4"/>
            <p:cNvSpPr>
              <a:spLocks noChangeArrowheads="1"/>
            </p:cNvSpPr>
            <p:nvPr/>
          </p:nvSpPr>
          <p:spPr bwMode="auto">
            <a:xfrm>
              <a:off x="3285066" y="6248400"/>
              <a:ext cx="2573867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393" name="Rectangle 5"/>
            <p:cNvSpPr>
              <a:spLocks noChangeArrowheads="1"/>
            </p:cNvSpPr>
            <p:nvPr/>
          </p:nvSpPr>
          <p:spPr bwMode="auto">
            <a:xfrm>
              <a:off x="3474155" y="4713288"/>
              <a:ext cx="110490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394" name="Rectangle 6"/>
            <p:cNvSpPr>
              <a:spLocks noChangeArrowheads="1"/>
            </p:cNvSpPr>
            <p:nvPr/>
          </p:nvSpPr>
          <p:spPr bwMode="auto">
            <a:xfrm>
              <a:off x="999066" y="6153150"/>
              <a:ext cx="1905000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395" name="Rectangle 7"/>
            <p:cNvSpPr>
              <a:spLocks noChangeArrowheads="1"/>
            </p:cNvSpPr>
            <p:nvPr/>
          </p:nvSpPr>
          <p:spPr bwMode="auto">
            <a:xfrm>
              <a:off x="3437466" y="6153150"/>
              <a:ext cx="2895600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396" name="Rectangle 8"/>
            <p:cNvSpPr>
              <a:spLocks noChangeArrowheads="1"/>
            </p:cNvSpPr>
            <p:nvPr/>
          </p:nvSpPr>
          <p:spPr bwMode="auto">
            <a:xfrm>
              <a:off x="999066" y="6153150"/>
              <a:ext cx="1905000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397" name="Rectangle 9"/>
            <p:cNvSpPr>
              <a:spLocks noChangeArrowheads="1"/>
            </p:cNvSpPr>
            <p:nvPr/>
          </p:nvSpPr>
          <p:spPr bwMode="auto">
            <a:xfrm>
              <a:off x="3437466" y="6153150"/>
              <a:ext cx="2895600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398" name="Line 10"/>
            <p:cNvSpPr>
              <a:spLocks noChangeShapeType="1"/>
            </p:cNvSpPr>
            <p:nvPr/>
          </p:nvSpPr>
          <p:spPr bwMode="auto">
            <a:xfrm flipV="1">
              <a:off x="2077155" y="2274888"/>
              <a:ext cx="4778022" cy="1174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9" name="Oval 11"/>
            <p:cNvSpPr>
              <a:spLocks noChangeArrowheads="1"/>
            </p:cNvSpPr>
            <p:nvPr/>
          </p:nvSpPr>
          <p:spPr bwMode="auto">
            <a:xfrm>
              <a:off x="4281311" y="2201863"/>
              <a:ext cx="141111" cy="17145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400" name="Line 12"/>
            <p:cNvSpPr>
              <a:spLocks noChangeShapeType="1"/>
            </p:cNvSpPr>
            <p:nvPr/>
          </p:nvSpPr>
          <p:spPr bwMode="auto">
            <a:xfrm flipH="1">
              <a:off x="1749778" y="1195388"/>
              <a:ext cx="632178" cy="22748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1" name="Rectangle 13"/>
            <p:cNvSpPr>
              <a:spLocks noChangeArrowheads="1"/>
            </p:cNvSpPr>
            <p:nvPr/>
          </p:nvSpPr>
          <p:spPr bwMode="auto">
            <a:xfrm>
              <a:off x="2506132" y="458788"/>
              <a:ext cx="1474035" cy="26607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2500" dirty="0">
                  <a:latin typeface="Calibri" charset="0"/>
                </a:rPr>
                <a:t>B</a:t>
              </a:r>
              <a:r>
                <a:rPr lang="en-GB" sz="2500" baseline="-25000" dirty="0">
                  <a:latin typeface="Calibri" charset="0"/>
                </a:rPr>
                <a:t>2</a:t>
              </a:r>
              <a:r>
                <a:rPr lang="en-GB" sz="2500" dirty="0">
                  <a:latin typeface="Calibri" charset="0"/>
                </a:rPr>
                <a:t> </a:t>
              </a:r>
            </a:p>
          </p:txBody>
        </p:sp>
        <p:sp>
          <p:nvSpPr>
            <p:cNvPr id="229402" name="Rectangle 14"/>
            <p:cNvSpPr>
              <a:spLocks noChangeArrowheads="1"/>
            </p:cNvSpPr>
            <p:nvPr/>
          </p:nvSpPr>
          <p:spPr bwMode="auto">
            <a:xfrm>
              <a:off x="1151465" y="3741740"/>
              <a:ext cx="1474035" cy="26607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2500" dirty="0">
                  <a:latin typeface="Calibri" charset="0"/>
                </a:rPr>
                <a:t>B</a:t>
              </a:r>
              <a:r>
                <a:rPr lang="en-GB" sz="2500" baseline="-25000" dirty="0">
                  <a:latin typeface="Calibri" charset="0"/>
                </a:rPr>
                <a:t>1</a:t>
              </a:r>
              <a:r>
                <a:rPr lang="en-GB" sz="2500" dirty="0">
                  <a:latin typeface="Calibri" charset="0"/>
                </a:rPr>
                <a:t> </a:t>
              </a:r>
            </a:p>
          </p:txBody>
        </p:sp>
        <p:sp>
          <p:nvSpPr>
            <p:cNvPr id="229403" name="Oval 15"/>
            <p:cNvSpPr>
              <a:spLocks noChangeArrowheads="1"/>
            </p:cNvSpPr>
            <p:nvPr/>
          </p:nvSpPr>
          <p:spPr bwMode="auto">
            <a:xfrm>
              <a:off x="2223911" y="1096963"/>
              <a:ext cx="217311" cy="26352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404" name="Oval 16"/>
            <p:cNvSpPr>
              <a:spLocks noChangeArrowheads="1"/>
            </p:cNvSpPr>
            <p:nvPr/>
          </p:nvSpPr>
          <p:spPr bwMode="auto">
            <a:xfrm>
              <a:off x="1690511" y="3398838"/>
              <a:ext cx="217311" cy="26352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405" name="Oval 17"/>
            <p:cNvSpPr>
              <a:spLocks noChangeArrowheads="1"/>
            </p:cNvSpPr>
            <p:nvPr/>
          </p:nvSpPr>
          <p:spPr bwMode="auto">
            <a:xfrm>
              <a:off x="1995311" y="2293938"/>
              <a:ext cx="141111" cy="171450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29406" name="Rectangle 18"/>
            <p:cNvSpPr>
              <a:spLocks noChangeArrowheads="1"/>
            </p:cNvSpPr>
            <p:nvPr/>
          </p:nvSpPr>
          <p:spPr bwMode="auto">
            <a:xfrm>
              <a:off x="1235303" y="1900360"/>
              <a:ext cx="881061" cy="3322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1400" dirty="0">
                  <a:solidFill>
                    <a:srgbClr val="FAFD00"/>
                  </a:solidFill>
                  <a:latin typeface="Calibri" charset="0"/>
                </a:rPr>
                <a:t>C</a:t>
              </a:r>
              <a:r>
                <a:rPr lang="en-GB" sz="1400" baseline="-25000" dirty="0">
                  <a:solidFill>
                    <a:srgbClr val="FAFD00"/>
                  </a:solidFill>
                  <a:latin typeface="Calibri" charset="0"/>
                </a:rPr>
                <a:t>12</a:t>
              </a:r>
            </a:p>
          </p:txBody>
        </p:sp>
        <p:sp>
          <p:nvSpPr>
            <p:cNvPr id="229407" name="Rectangle 19"/>
            <p:cNvSpPr>
              <a:spLocks noChangeArrowheads="1"/>
            </p:cNvSpPr>
            <p:nvPr/>
          </p:nvSpPr>
          <p:spPr bwMode="auto">
            <a:xfrm>
              <a:off x="4047064" y="2546350"/>
              <a:ext cx="1004055" cy="1970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1700" dirty="0">
                  <a:solidFill>
                    <a:srgbClr val="FAFD00"/>
                  </a:solidFill>
                  <a:latin typeface="Calibri" charset="0"/>
                </a:rPr>
                <a:t>C</a:t>
              </a:r>
            </a:p>
          </p:txBody>
        </p:sp>
        <p:sp>
          <p:nvSpPr>
            <p:cNvPr id="229408" name="Rectangle 20"/>
            <p:cNvSpPr>
              <a:spLocks noChangeArrowheads="1"/>
            </p:cNvSpPr>
            <p:nvPr/>
          </p:nvSpPr>
          <p:spPr bwMode="auto">
            <a:xfrm>
              <a:off x="7090836" y="1998662"/>
              <a:ext cx="1140133" cy="29484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1700" dirty="0">
                  <a:solidFill>
                    <a:srgbClr val="FAFD00"/>
                  </a:solidFill>
                  <a:latin typeface="Calibri" charset="0"/>
                </a:rPr>
                <a:t>C</a:t>
              </a:r>
              <a:r>
                <a:rPr lang="en-GB" sz="1700" baseline="-25000" dirty="0">
                  <a:solidFill>
                    <a:srgbClr val="FAFD00"/>
                  </a:solidFill>
                  <a:latin typeface="Calibri" charset="0"/>
                </a:rPr>
                <a:t>34</a:t>
              </a:r>
            </a:p>
          </p:txBody>
        </p:sp>
        <p:sp>
          <p:nvSpPr>
            <p:cNvPr id="229409" name="Rectangle 23"/>
            <p:cNvSpPr>
              <a:spLocks noChangeArrowheads="1"/>
            </p:cNvSpPr>
            <p:nvPr/>
          </p:nvSpPr>
          <p:spPr bwMode="auto">
            <a:xfrm>
              <a:off x="7399865" y="517523"/>
              <a:ext cx="1512785" cy="26607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2500" dirty="0">
                  <a:latin typeface="Calibri" charset="0"/>
                </a:rPr>
                <a:t>B</a:t>
              </a:r>
              <a:r>
                <a:rPr lang="en-GB" sz="2500" baseline="-25000" dirty="0">
                  <a:latin typeface="Calibri" charset="0"/>
                </a:rPr>
                <a:t>4</a:t>
              </a:r>
              <a:r>
                <a:rPr lang="en-GB" sz="2500" dirty="0">
                  <a:latin typeface="Calibri" charset="0"/>
                </a:rPr>
                <a:t> </a:t>
              </a:r>
            </a:p>
          </p:txBody>
        </p:sp>
        <p:sp>
          <p:nvSpPr>
            <p:cNvPr id="229410" name="Rectangle 24"/>
            <p:cNvSpPr>
              <a:spLocks noChangeArrowheads="1"/>
            </p:cNvSpPr>
            <p:nvPr/>
          </p:nvSpPr>
          <p:spPr bwMode="auto">
            <a:xfrm>
              <a:off x="6180665" y="3649663"/>
              <a:ext cx="1474035" cy="26607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2500" dirty="0">
                  <a:latin typeface="Calibri" charset="0"/>
                </a:rPr>
                <a:t>B</a:t>
              </a:r>
              <a:r>
                <a:rPr lang="en-GB" sz="2500" baseline="-25000" dirty="0">
                  <a:latin typeface="Calibri" charset="0"/>
                </a:rPr>
                <a:t>3</a:t>
              </a:r>
              <a:r>
                <a:rPr lang="en-GB" sz="2500" dirty="0">
                  <a:latin typeface="Calibri" charset="0"/>
                </a:rPr>
                <a:t> </a:t>
              </a: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491129" y="1004888"/>
              <a:ext cx="750713" cy="2563813"/>
              <a:chOff x="4600" y="633"/>
              <a:chExt cx="532" cy="1615"/>
            </a:xfrm>
          </p:grpSpPr>
          <p:sp>
            <p:nvSpPr>
              <p:cNvPr id="229418" name="Line 25"/>
              <p:cNvSpPr>
                <a:spLocks noChangeShapeType="1"/>
              </p:cNvSpPr>
              <p:nvPr/>
            </p:nvSpPr>
            <p:spPr bwMode="auto">
              <a:xfrm flipH="1">
                <a:off x="4642" y="695"/>
                <a:ext cx="448" cy="143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19" name="Oval 26"/>
              <p:cNvSpPr>
                <a:spLocks noChangeArrowheads="1"/>
              </p:cNvSpPr>
              <p:nvPr/>
            </p:nvSpPr>
            <p:spPr bwMode="auto">
              <a:xfrm>
                <a:off x="4978" y="633"/>
                <a:ext cx="154" cy="166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latin typeface="Calibri" charset="0"/>
                </a:endParaRPr>
              </a:p>
            </p:txBody>
          </p:sp>
          <p:sp>
            <p:nvSpPr>
              <p:cNvPr id="229420" name="Oval 27"/>
              <p:cNvSpPr>
                <a:spLocks noChangeArrowheads="1"/>
              </p:cNvSpPr>
              <p:nvPr/>
            </p:nvSpPr>
            <p:spPr bwMode="auto">
              <a:xfrm>
                <a:off x="4600" y="2083"/>
                <a:ext cx="154" cy="165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latin typeface="Calibri" charset="0"/>
                </a:endParaRPr>
              </a:p>
            </p:txBody>
          </p:sp>
          <p:sp>
            <p:nvSpPr>
              <p:cNvPr id="229421" name="Oval 28"/>
              <p:cNvSpPr>
                <a:spLocks noChangeArrowheads="1"/>
              </p:cNvSpPr>
              <p:nvPr/>
            </p:nvSpPr>
            <p:spPr bwMode="auto">
              <a:xfrm>
                <a:off x="4816" y="1387"/>
                <a:ext cx="100" cy="108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latin typeface="Calibri" charset="0"/>
                </a:endParaRPr>
              </a:p>
            </p:txBody>
          </p:sp>
        </p:grpSp>
        <p:sp>
          <p:nvSpPr>
            <p:cNvPr id="229412" name="Arc 30"/>
            <p:cNvSpPr>
              <a:spLocks/>
            </p:cNvSpPr>
            <p:nvPr/>
          </p:nvSpPr>
          <p:spPr bwMode="auto">
            <a:xfrm>
              <a:off x="853722" y="1190625"/>
              <a:ext cx="1137356" cy="822325"/>
            </a:xfrm>
            <a:custGeom>
              <a:avLst/>
              <a:gdLst>
                <a:gd name="T0" fmla="*/ 0 w 21600"/>
                <a:gd name="T1" fmla="*/ 1189536170 h 21600"/>
                <a:gd name="T2" fmla="*/ 2147483647 w 21600"/>
                <a:gd name="T3" fmla="*/ 0 h 21600"/>
                <a:gd name="T4" fmla="*/ 2147483647 w 21600"/>
                <a:gd name="T5" fmla="*/ 119185371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558"/>
                  </a:moveTo>
                  <a:cubicBezTo>
                    <a:pt x="23" y="9655"/>
                    <a:pt x="9670" y="14"/>
                    <a:pt x="21573" y="0"/>
                  </a:cubicBezTo>
                </a:path>
                <a:path w="21600" h="21600" stroke="0" extrusionOk="0">
                  <a:moveTo>
                    <a:pt x="0" y="21558"/>
                  </a:moveTo>
                  <a:cubicBezTo>
                    <a:pt x="23" y="9655"/>
                    <a:pt x="9670" y="14"/>
                    <a:pt x="2157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rgbClr val="F95AB7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3" name="Arc 31"/>
            <p:cNvSpPr>
              <a:spLocks/>
            </p:cNvSpPr>
            <p:nvPr/>
          </p:nvSpPr>
          <p:spPr bwMode="auto">
            <a:xfrm>
              <a:off x="1989666" y="2747963"/>
              <a:ext cx="1213556" cy="9144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1638706273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F95AB7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4" name="Arc 32"/>
            <p:cNvSpPr>
              <a:spLocks/>
            </p:cNvSpPr>
            <p:nvPr/>
          </p:nvSpPr>
          <p:spPr bwMode="auto">
            <a:xfrm>
              <a:off x="5730522" y="1098550"/>
              <a:ext cx="1137356" cy="822325"/>
            </a:xfrm>
            <a:custGeom>
              <a:avLst/>
              <a:gdLst>
                <a:gd name="T0" fmla="*/ 0 w 21600"/>
                <a:gd name="T1" fmla="*/ 1191853718 h 21600"/>
                <a:gd name="T2" fmla="*/ 2147483647 w 21600"/>
                <a:gd name="T3" fmla="*/ 0 h 21600"/>
                <a:gd name="T4" fmla="*/ 2147483647 w 21600"/>
                <a:gd name="T5" fmla="*/ 119185371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81"/>
                    <a:pt x="9654" y="14"/>
                    <a:pt x="2157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1"/>
                    <a:pt x="9654" y="14"/>
                    <a:pt x="2157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rgbClr val="F95AB7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5" name="Arc 33"/>
            <p:cNvSpPr>
              <a:spLocks/>
            </p:cNvSpPr>
            <p:nvPr/>
          </p:nvSpPr>
          <p:spPr bwMode="auto">
            <a:xfrm>
              <a:off x="6942666" y="2654300"/>
              <a:ext cx="1213556" cy="915987"/>
            </a:xfrm>
            <a:custGeom>
              <a:avLst/>
              <a:gdLst>
                <a:gd name="T0" fmla="*/ 2147483647 w 21600"/>
                <a:gd name="T1" fmla="*/ 0 h 21638"/>
                <a:gd name="T2" fmla="*/ 0 w 21600"/>
                <a:gd name="T3" fmla="*/ 1641472664 h 21638"/>
                <a:gd name="T4" fmla="*/ 0 w 21600"/>
                <a:gd name="T5" fmla="*/ 2883382 h 216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38"/>
                <a:gd name="T11" fmla="*/ 21600 w 21600"/>
                <a:gd name="T12" fmla="*/ 21638 h 21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38" fill="none" extrusionOk="0">
                  <a:moveTo>
                    <a:pt x="21599" y="0"/>
                  </a:moveTo>
                  <a:cubicBezTo>
                    <a:pt x="21599" y="12"/>
                    <a:pt x="21600" y="25"/>
                    <a:pt x="21600" y="38"/>
                  </a:cubicBezTo>
                  <a:cubicBezTo>
                    <a:pt x="21600" y="11967"/>
                    <a:pt x="11929" y="21637"/>
                    <a:pt x="0" y="21638"/>
                  </a:cubicBezTo>
                </a:path>
                <a:path w="21600" h="21638" stroke="0" extrusionOk="0">
                  <a:moveTo>
                    <a:pt x="21599" y="0"/>
                  </a:moveTo>
                  <a:cubicBezTo>
                    <a:pt x="21599" y="12"/>
                    <a:pt x="21600" y="25"/>
                    <a:pt x="21600" y="38"/>
                  </a:cubicBezTo>
                  <a:cubicBezTo>
                    <a:pt x="21600" y="11967"/>
                    <a:pt x="11929" y="21637"/>
                    <a:pt x="0" y="21638"/>
                  </a:cubicBezTo>
                  <a:lnTo>
                    <a:pt x="0" y="38"/>
                  </a:lnTo>
                  <a:close/>
                </a:path>
              </a:pathLst>
            </a:custGeom>
            <a:noFill/>
            <a:ln w="12700" cap="rnd">
              <a:solidFill>
                <a:srgbClr val="F95AB7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6" name="Arc 34"/>
            <p:cNvSpPr>
              <a:spLocks/>
            </p:cNvSpPr>
            <p:nvPr/>
          </p:nvSpPr>
          <p:spPr bwMode="auto">
            <a:xfrm>
              <a:off x="3596922" y="1743075"/>
              <a:ext cx="527756" cy="361950"/>
            </a:xfrm>
            <a:custGeom>
              <a:avLst/>
              <a:gdLst>
                <a:gd name="T0" fmla="*/ 0 w 21600"/>
                <a:gd name="T1" fmla="*/ 101633817 h 21600"/>
                <a:gd name="T2" fmla="*/ 314213217 w 21600"/>
                <a:gd name="T3" fmla="*/ 0 h 21600"/>
                <a:gd name="T4" fmla="*/ 315059142 w 21600"/>
                <a:gd name="T5" fmla="*/ 10163381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3"/>
                    <a:pt x="9635" y="32"/>
                    <a:pt x="21542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3"/>
                    <a:pt x="9635" y="32"/>
                    <a:pt x="21542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rgbClr val="8901F3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7" name="Arc 35"/>
            <p:cNvSpPr>
              <a:spLocks/>
            </p:cNvSpPr>
            <p:nvPr/>
          </p:nvSpPr>
          <p:spPr bwMode="auto">
            <a:xfrm>
              <a:off x="4504266" y="2655888"/>
              <a:ext cx="527756" cy="454025"/>
            </a:xfrm>
            <a:custGeom>
              <a:avLst/>
              <a:gdLst>
                <a:gd name="T0" fmla="*/ 315059142 w 21600"/>
                <a:gd name="T1" fmla="*/ 0 h 21600"/>
                <a:gd name="T2" fmla="*/ 0 w 21600"/>
                <a:gd name="T3" fmla="*/ 200600394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8901F3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5643619" y="3748523"/>
            <a:ext cx="3214688" cy="264975"/>
          </a:xfrm>
          <a:prstGeom prst="rect">
            <a:avLst/>
          </a:prstGeom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GB" sz="1300" dirty="0">
                <a:solidFill>
                  <a:prstClr val="black"/>
                </a:solidFill>
                <a:latin typeface="Calibri"/>
              </a:rPr>
              <a:t>The Caledonian Symmetric Four-Body System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43065" y="6360170"/>
            <a:ext cx="3138103" cy="497830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indent="-214305">
              <a:spcBef>
                <a:spcPts val="2672"/>
              </a:spcBef>
              <a:buClr>
                <a:srgbClr val="414141"/>
              </a:buClr>
              <a:buSzPct val="81000"/>
              <a:defRPr/>
            </a:pPr>
            <a:r>
              <a:rPr lang="en-GB" sz="1400" kern="0" dirty="0">
                <a:solidFill>
                  <a:srgbClr val="000000"/>
                </a:solidFill>
                <a:latin typeface="Gill Sans Light"/>
                <a:ea typeface="ヒラギノ角ゴ ProN W3"/>
                <a:cs typeface="ヒラギノ角ゴ ProN W3"/>
              </a:rPr>
              <a:t>Three young stars fighting it out in Stellar Clusters</a:t>
            </a:r>
          </a:p>
        </p:txBody>
      </p:sp>
      <p:pic>
        <p:nvPicPr>
          <p:cNvPr id="229389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089" y="4494102"/>
            <a:ext cx="3060650" cy="176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821531" y="6392001"/>
            <a:ext cx="2344474" cy="264975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>
              <a:defRPr/>
            </a:pPr>
            <a:r>
              <a:rPr lang="en-GB" sz="1300" dirty="0">
                <a:solidFill>
                  <a:prstClr val="black"/>
                </a:solidFill>
                <a:latin typeface="Arial" charset="0"/>
              </a:rPr>
              <a:t>Collisions &amp; Close encounters</a:t>
            </a: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447947" y="1710747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Prof. Bonnie </a:t>
            </a:r>
            <a:r>
              <a:rPr lang="en-US" sz="2000" b="1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Steves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cs typeface="Calibri (body)"/>
              </a:rPr>
              <a:t>, </a:t>
            </a:r>
            <a:r>
              <a:rPr lang="en-US" sz="2000" b="1" dirty="0" smtClean="0">
                <a:solidFill>
                  <a:srgbClr val="660066"/>
                </a:solidFill>
                <a:latin typeface="Calibri (body)"/>
                <a:ea typeface="Gill Sans" charset="0"/>
                <a:cs typeface="Calibri (body)"/>
                <a:sym typeface="Gill Sans" charset="0"/>
              </a:rPr>
              <a:t>Glasgow Caledonian University, </a:t>
            </a:r>
            <a:r>
              <a:rPr lang="en-US" sz="2000" dirty="0" smtClean="0">
                <a:hlinkClick r:id="rId6"/>
              </a:rPr>
              <a:t>B.Steves@gul.ac.uk</a:t>
            </a:r>
            <a:endParaRPr lang="en-GB" sz="2000" b="1" dirty="0" smtClean="0">
              <a:solidFill>
                <a:srgbClr val="008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05269" y="616601"/>
            <a:ext cx="238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Astronomy</a:t>
            </a:r>
          </a:p>
        </p:txBody>
      </p:sp>
      <p:pic>
        <p:nvPicPr>
          <p:cNvPr id="51" name="Picture 50" descr="archie_logo_sm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27503" y="2185778"/>
            <a:ext cx="5077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24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Integration of sets of differential equations for long duration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Exploration of evolution of orbits for multi-dimensional parameter spaces</a:t>
            </a:r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Visualisation of orbits in 3D</a:t>
            </a:r>
          </a:p>
        </p:txBody>
      </p:sp>
      <p:sp>
        <p:nvSpPr>
          <p:cNvPr id="54" name="Rectangle 109"/>
          <p:cNvSpPr>
            <a:spLocks noChangeArrowheads="1"/>
          </p:cNvSpPr>
          <p:nvPr/>
        </p:nvSpPr>
        <p:spPr bwMode="auto">
          <a:xfrm>
            <a:off x="611089" y="2110857"/>
            <a:ext cx="8208251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>
              <a:spcBef>
                <a:spcPct val="30000"/>
              </a:spcBef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Stability, chaotic behavior and periodic orbits</a:t>
            </a:r>
          </a:p>
          <a:p>
            <a:pPr>
              <a:defRPr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6" name="Picture 45" descr="calledonian_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470" y="143578"/>
            <a:ext cx="1777085" cy="10026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Computational Fluid Dynamics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9176" y="2211294"/>
            <a:ext cx="3796092" cy="2390880"/>
          </a:xfrm>
        </p:spPr>
        <p:txBody>
          <a:bodyPr anchor="t">
            <a:noAutofit/>
          </a:bodyPr>
          <a:lstStyle/>
          <a:p>
            <a:pPr marL="0"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Multi-phase flow, computational fluid dynamics </a:t>
            </a:r>
            <a:r>
              <a:rPr lang="en-US" sz="2400" dirty="0" smtClean="0">
                <a:solidFill>
                  <a:srgbClr val="0000FF"/>
                </a:solidFill>
              </a:rPr>
              <a:t>and </a:t>
            </a:r>
            <a:r>
              <a:rPr lang="en-US" sz="2400" b="1" dirty="0" smtClean="0">
                <a:solidFill>
                  <a:srgbClr val="0000FF"/>
                </a:solidFill>
              </a:rPr>
              <a:t>discrete element models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are</a:t>
            </a:r>
            <a:r>
              <a:rPr lang="en-US" sz="2400" dirty="0" smtClean="0"/>
              <a:t> applied to particulate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solids handling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pneumatic conveying</a:t>
            </a:r>
            <a:r>
              <a:rPr lang="en-US" sz="2400" dirty="0" smtClean="0"/>
              <a:t>.  </a:t>
            </a:r>
            <a:br>
              <a:rPr lang="en-US" sz="2400" dirty="0" smtClean="0"/>
            </a:br>
            <a:r>
              <a:rPr lang="en-US" sz="2400" dirty="0" smtClean="0"/>
              <a:t> </a:t>
            </a:r>
            <a:br>
              <a:rPr lang="en-US" sz="2400" dirty="0" smtClean="0"/>
            </a:br>
            <a:r>
              <a:rPr lang="en-US" sz="2400" dirty="0" smtClean="0"/>
              <a:t>Intention to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run simulations at realistic scales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0000FF"/>
                </a:solidFill>
              </a:rPr>
              <a:t>compare with experimental data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(experiments performed at GCU)</a:t>
            </a:r>
            <a:endParaRPr lang="en-US" sz="2400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48232" y="1942640"/>
            <a:ext cx="4991695" cy="4480471"/>
            <a:chOff x="3911600" y="1143000"/>
            <a:chExt cx="8839200" cy="6686550"/>
          </a:xfrm>
        </p:grpSpPr>
        <p:pic>
          <p:nvPicPr>
            <p:cNvPr id="233479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11600" y="1285058"/>
              <a:ext cx="4114800" cy="3115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3480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31200" y="1143000"/>
              <a:ext cx="4302425" cy="325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3481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11600" y="4515118"/>
              <a:ext cx="4343400" cy="331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3482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407400" y="4515118"/>
              <a:ext cx="4343400" cy="331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3478" name="Rectangle 9"/>
          <p:cNvSpPr>
            <a:spLocks noChangeArrowheads="1"/>
          </p:cNvSpPr>
          <p:nvPr/>
        </p:nvSpPr>
        <p:spPr bwMode="auto">
          <a:xfrm>
            <a:off x="4020360" y="6423111"/>
            <a:ext cx="4572000" cy="2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1300" dirty="0"/>
              <a:t>ANSYS Fluent Euler-Euler model applied to pneumatic conveying</a:t>
            </a:r>
          </a:p>
        </p:txBody>
      </p:sp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2790" y="616601"/>
            <a:ext cx="435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Pneumatic conveying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5802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dirty="0" smtClean="0">
                <a:solidFill>
                  <a:srgbClr val="660066"/>
                </a:solidFill>
                <a:latin typeface="Calibri (body)"/>
                <a:cs typeface="Calibri (body)"/>
              </a:rPr>
              <a:t>Prof. Don </a:t>
            </a:r>
            <a:r>
              <a:rPr lang="en-US" dirty="0" err="1" smtClean="0">
                <a:solidFill>
                  <a:srgbClr val="660066"/>
                </a:solidFill>
                <a:latin typeface="Calibri (body)"/>
                <a:cs typeface="Calibri (body)"/>
              </a:rPr>
              <a:t>McGlinchey</a:t>
            </a:r>
            <a:r>
              <a:rPr lang="en-US" dirty="0" smtClean="0">
                <a:solidFill>
                  <a:srgbClr val="660066"/>
                </a:solidFill>
                <a:latin typeface="Calibri (body)"/>
                <a:cs typeface="Calibri (body)"/>
              </a:rPr>
              <a:t>, </a:t>
            </a:r>
            <a:r>
              <a:rPr lang="en-US" dirty="0" smtClean="0">
                <a:solidFill>
                  <a:srgbClr val="660066"/>
                </a:solidFill>
                <a:latin typeface="Calibri (body)"/>
                <a:ea typeface="Gill Sans" charset="0"/>
                <a:cs typeface="Calibri (body)"/>
                <a:sym typeface="Gill Sans" charset="0"/>
              </a:rPr>
              <a:t>Glasgow Caledonian University, </a:t>
            </a:r>
            <a:r>
              <a:rPr lang="en-US" sz="2000" u="sng" dirty="0" smtClean="0">
                <a:hlinkClick r:id="rId8"/>
              </a:rPr>
              <a:t>D.McGlinchey@gcu.ac.uk</a:t>
            </a:r>
            <a:r>
              <a:rPr lang="en-US" sz="2000" u="sng" dirty="0" smtClean="0"/>
              <a:t> </a:t>
            </a:r>
            <a:endParaRPr lang="en-US" sz="2000" dirty="0" smtClean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13" name="Picture 12" descr="calledonian_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3470" y="143578"/>
            <a:ext cx="1777085" cy="10026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114449" y="1586354"/>
            <a:ext cx="2989261" cy="2652373"/>
          </a:xfrm>
          <a:prstGeom prst="rect">
            <a:avLst/>
          </a:prstGeom>
          <a:noFill/>
        </p:spPr>
      </p:pic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5269" y="616601"/>
            <a:ext cx="133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COSA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59817" y="1449513"/>
            <a:ext cx="88859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b="1" dirty="0" smtClean="0">
                <a:solidFill>
                  <a:srgbClr val="660066"/>
                </a:solidFill>
              </a:rPr>
              <a:t>Dr M. Sergio </a:t>
            </a:r>
            <a:r>
              <a:rPr lang="en-GB" b="1" dirty="0" err="1" smtClean="0">
                <a:solidFill>
                  <a:srgbClr val="660066"/>
                </a:solidFill>
              </a:rPr>
              <a:t>Campobasso</a:t>
            </a:r>
            <a:r>
              <a:rPr lang="en-GB" b="1" dirty="0" smtClean="0">
                <a:solidFill>
                  <a:srgbClr val="660066"/>
                </a:solidFill>
              </a:rPr>
              <a:t>, University of Glasgow, </a:t>
            </a:r>
            <a:r>
              <a:rPr lang="en-US" u="sng" dirty="0" smtClean="0">
                <a:solidFill>
                  <a:srgbClr val="008000"/>
                </a:solidFill>
                <a:hlinkClick r:id="rId7"/>
              </a:rPr>
              <a:t>Sergio.Campobasso@glasgow.ac.uk</a:t>
            </a:r>
            <a:r>
              <a:rPr lang="en-US" u="sng" dirty="0" smtClean="0">
                <a:solidFill>
                  <a:srgbClr val="008000"/>
                </a:solidFill>
              </a:rPr>
              <a:t> </a:t>
            </a:r>
            <a:endParaRPr lang="en-GB" dirty="0" smtClean="0">
              <a:solidFill>
                <a:srgbClr val="008000"/>
              </a:solidFill>
            </a:endParaRPr>
          </a:p>
        </p:txBody>
      </p:sp>
      <p:pic>
        <p:nvPicPr>
          <p:cNvPr id="18" name="Picture 13">
            <a:hlinkClick r:id="" action="ppaction://media"/>
          </p:cNvPr>
          <p:cNvPicPr/>
          <p:nvPr>
            <a:vide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114449" y="3931233"/>
            <a:ext cx="3008748" cy="2675145"/>
          </a:xfrm>
          <a:prstGeom prst="rect">
            <a:avLst/>
          </a:prstGeom>
          <a:noFill/>
        </p:spPr>
      </p:pic>
      <p:sp>
        <p:nvSpPr>
          <p:cNvPr id="1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79366" y="3690690"/>
            <a:ext cx="3364634" cy="720725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Calibri Body"/>
                <a:cs typeface="Calibri Body"/>
              </a:rPr>
              <a:t>Oscillating </a:t>
            </a:r>
            <a:r>
              <a:rPr lang="en-GB" sz="1800" dirty="0" smtClean="0">
                <a:latin typeface="Calibri Body"/>
                <a:cs typeface="Calibri Body"/>
              </a:rPr>
              <a:t>wing</a:t>
            </a:r>
            <a:endParaRPr lang="en-US" sz="1800" dirty="0">
              <a:latin typeface="Calibri Body"/>
              <a:cs typeface="Calibri Body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11089" y="1818845"/>
            <a:ext cx="5810377" cy="239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Compressible </a:t>
            </a:r>
            <a:r>
              <a:rPr lang="en-GB" sz="2400" b="1" kern="0" dirty="0" smtClean="0">
                <a:solidFill>
                  <a:srgbClr val="0000FF"/>
                </a:solidFill>
              </a:rPr>
              <a:t>Optimized Structured Algorithm (COSA): </a:t>
            </a:r>
            <a:r>
              <a:rPr lang="en-GB" sz="2400" kern="0" dirty="0" smtClean="0"/>
              <a:t>code suite of time- and frequency-domain turbulent </a:t>
            </a:r>
            <a:r>
              <a:rPr lang="en-GB" sz="2400" kern="0" dirty="0" err="1" smtClean="0"/>
              <a:t>Navier</a:t>
            </a:r>
            <a:r>
              <a:rPr lang="en-GB" sz="2400" kern="0" dirty="0" smtClean="0"/>
              <a:t>-Stokes (NS) solvers for external and internal flow unsteady aerodynamics. </a:t>
            </a:r>
            <a:endParaRPr lang="en-US" sz="2400" b="1" baseline="0" dirty="0" smtClean="0">
              <a:solidFill>
                <a:srgbClr val="0000FF"/>
              </a:solidFill>
            </a:endParaRPr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858391" y="6209167"/>
            <a:ext cx="3156986" cy="720725"/>
          </a:xfrm>
        </p:spPr>
        <p:txBody>
          <a:bodyPr>
            <a:normAutofit/>
          </a:bodyPr>
          <a:lstStyle/>
          <a:p>
            <a:r>
              <a:rPr lang="en-GB" sz="1800" dirty="0" smtClean="0">
                <a:latin typeface="Callibri Body"/>
                <a:cs typeface="Callibri Body"/>
              </a:rPr>
              <a:t>and </a:t>
            </a:r>
            <a:r>
              <a:rPr lang="en-GB" sz="1800" dirty="0">
                <a:latin typeface="Callibri Body"/>
                <a:cs typeface="Callibri Body"/>
              </a:rPr>
              <a:t>vertical axis wind </a:t>
            </a:r>
            <a:r>
              <a:rPr lang="en-GB" sz="1800" dirty="0" smtClean="0">
                <a:latin typeface="Callibri Body"/>
                <a:cs typeface="Callibri Body"/>
              </a:rPr>
              <a:t>turbine</a:t>
            </a:r>
            <a:endParaRPr lang="en-US" sz="1800" dirty="0">
              <a:latin typeface="Callibri Body"/>
              <a:cs typeface="Callibri Body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17933" y="3714306"/>
            <a:ext cx="5851946" cy="239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en-GB" sz="2400" b="1" kern="0" dirty="0" smtClean="0">
                <a:solidFill>
                  <a:srgbClr val="0000FF"/>
                </a:solidFill>
              </a:rPr>
              <a:t>Harmonic Balance NS technology </a:t>
            </a:r>
            <a:r>
              <a:rPr lang="en-GB" sz="2400" kern="0" dirty="0" smtClean="0"/>
              <a:t>substantially accelerates solution of unsteady periodic problems. Frequency-domain low-speed preconditioning is another unique feature of COSA (wind turbine applications).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611089" y="5662560"/>
            <a:ext cx="5851946" cy="239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en-GB" sz="2400" b="1" dirty="0" smtClean="0">
                <a:solidFill>
                  <a:srgbClr val="0000FF"/>
                </a:solidFill>
              </a:rPr>
              <a:t>Parallelization: </a:t>
            </a:r>
            <a:r>
              <a:rPr lang="en-GB" sz="2400" dirty="0" smtClean="0"/>
              <a:t>MPI, </a:t>
            </a:r>
            <a:r>
              <a:rPr lang="en-GB" sz="2400" dirty="0" err="1" smtClean="0"/>
              <a:t>OpenMP</a:t>
            </a:r>
            <a:r>
              <a:rPr lang="en-GB" sz="2400" dirty="0" smtClean="0"/>
              <a:t> and mixed MPI/</a:t>
            </a:r>
            <a:r>
              <a:rPr lang="en-GB" sz="2400" dirty="0" err="1" smtClean="0"/>
              <a:t>OpenMP</a:t>
            </a:r>
            <a:r>
              <a:rPr lang="en-GB" sz="2400" dirty="0" smtClean="0"/>
              <a:t>.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400" b="1" baseline="0" dirty="0" smtClean="0">
              <a:solidFill>
                <a:srgbClr val="0000FF"/>
              </a:solidFill>
            </a:endParaRPr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glasgow_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9421" y="460921"/>
            <a:ext cx="2357420" cy="7384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706" y="1300538"/>
            <a:ext cx="804569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HPC at a </a:t>
            </a:r>
            <a:r>
              <a:rPr lang="en-GB" sz="2400" b="1" dirty="0" smtClean="0">
                <a:solidFill>
                  <a:srgbClr val="0000FF"/>
                </a:solidFill>
              </a:rPr>
              <a:t>highly competitive price</a:t>
            </a:r>
          </a:p>
          <a:p>
            <a:pPr marL="171450" lvl="0" indent="-171450" algn="just"/>
            <a:endParaRPr lang="en-GB" sz="800" b="1" dirty="0" smtClean="0">
              <a:solidFill>
                <a:srgbClr val="0000FF"/>
              </a:solidFill>
            </a:endParaRPr>
          </a:p>
          <a:p>
            <a:pPr marL="171450" lvl="0" indent="-171450" algn="just">
              <a:buFont typeface="Arial"/>
              <a:buChar char="•"/>
            </a:pPr>
            <a:r>
              <a:rPr lang="en-GB" sz="2400" b="1" dirty="0" smtClean="0">
                <a:solidFill>
                  <a:srgbClr val="0000FF"/>
                </a:solidFill>
              </a:rPr>
              <a:t>Free </a:t>
            </a:r>
            <a:r>
              <a:rPr lang="en-GB" sz="2400" dirty="0" smtClean="0"/>
              <a:t>introductory compute hours</a:t>
            </a:r>
            <a:r>
              <a:rPr lang="en-GB" sz="2400" b="1" dirty="0" smtClean="0">
                <a:solidFill>
                  <a:srgbClr val="0000FF"/>
                </a:solidFill>
              </a:rPr>
              <a:t> </a:t>
            </a:r>
            <a:r>
              <a:rPr lang="en-GB" sz="2400" dirty="0" smtClean="0"/>
              <a:t>for feasibility studies</a:t>
            </a:r>
          </a:p>
          <a:p>
            <a:pPr marL="171450" lvl="0" indent="-171450" algn="just"/>
            <a:endParaRPr lang="en-GB" sz="8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400" b="1" dirty="0" smtClean="0">
                <a:solidFill>
                  <a:srgbClr val="0000FF"/>
                </a:solidFill>
              </a:rPr>
              <a:t>Free </a:t>
            </a:r>
            <a:r>
              <a:rPr lang="en-GB" sz="2400" dirty="0" smtClean="0">
                <a:solidFill>
                  <a:srgbClr val="000000"/>
                </a:solidFill>
              </a:rPr>
              <a:t>introductory training and assistance</a:t>
            </a:r>
          </a:p>
          <a:p>
            <a:pPr marL="171450" lvl="0" indent="-171450" algn="just"/>
            <a:endParaRPr lang="en-GB" sz="8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400" b="1" dirty="0" smtClean="0">
                <a:solidFill>
                  <a:srgbClr val="0000FF"/>
                </a:solidFill>
              </a:rPr>
              <a:t>Priority service </a:t>
            </a:r>
            <a:r>
              <a:rPr lang="en-GB" sz="2400" dirty="0" smtClean="0"/>
              <a:t>for commercial customers</a:t>
            </a:r>
          </a:p>
          <a:p>
            <a:pPr marL="171450" lvl="0" indent="-171450" algn="just"/>
            <a:endParaRPr lang="en-GB" sz="9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Academic consultations</a:t>
            </a:r>
          </a:p>
          <a:p>
            <a:pPr marL="171450" lvl="0" indent="-171450" algn="just"/>
            <a:endParaRPr lang="en-GB" sz="9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GB" sz="2400" dirty="0" smtClean="0"/>
              <a:t>Advanced training </a:t>
            </a:r>
            <a:r>
              <a:rPr lang="en-GB" sz="2000" dirty="0" smtClean="0"/>
              <a:t>including: advanced HPC methods, Molecular Modelling (MD, MC, QM, QM/MM) and Chemo/Bio Informatics, Computational Fluid Dynamics, Finite Element Modelling, Visualisation, Audio/Video Signal Processing, Statistical Analysis and Data Mining, Optimization, Computational Physics, Computational Nanotechnology …. . </a:t>
            </a:r>
            <a:endParaRPr lang="en-US" sz="1600" dirty="0" smtClean="0"/>
          </a:p>
          <a:p>
            <a:pPr marL="171450" lvl="0" indent="-171450" algn="just">
              <a:buFont typeface="Arial"/>
              <a:buChar char="•"/>
            </a:pPr>
            <a:endParaRPr lang="en-GB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79706" y="5534561"/>
            <a:ext cx="8177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6600"/>
                </a:solidFill>
              </a:rPr>
              <a:t>NOT FOR PROFIT =&gt; EXCELLENT VALUE FOR MONEY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269" y="616601"/>
            <a:ext cx="246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Our Service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11089" y="1818845"/>
            <a:ext cx="8037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libri" pitchFamily="34" charset="0"/>
              </a:rPr>
              <a:t>Particle simulations of flows: numerical experiments on fluids</a:t>
            </a:r>
            <a:endParaRPr lang="en-GB" sz="2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" name="Picture 2" descr="LJpotentia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143685">
            <a:off x="1803661" y="5226357"/>
            <a:ext cx="1984835" cy="1660768"/>
          </a:xfrm>
          <a:prstGeom prst="rect">
            <a:avLst/>
          </a:prstGeom>
        </p:spPr>
      </p:pic>
      <p:grpSp>
        <p:nvGrpSpPr>
          <p:cNvPr id="53" name="Group 67"/>
          <p:cNvGrpSpPr/>
          <p:nvPr/>
        </p:nvGrpSpPr>
        <p:grpSpPr>
          <a:xfrm>
            <a:off x="4807909" y="2149304"/>
            <a:ext cx="3397430" cy="2670275"/>
            <a:chOff x="3288315" y="3718374"/>
            <a:chExt cx="4744515" cy="3139626"/>
          </a:xfrm>
        </p:grpSpPr>
        <p:sp>
          <p:nvSpPr>
            <p:cNvPr id="50" name="Line 50"/>
            <p:cNvSpPr>
              <a:spLocks noChangeShapeType="1"/>
            </p:cNvSpPr>
            <p:nvPr/>
          </p:nvSpPr>
          <p:spPr bwMode="auto">
            <a:xfrm flipH="1">
              <a:off x="6246164" y="4080537"/>
              <a:ext cx="986403" cy="2777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H="1">
              <a:off x="3288315" y="3718374"/>
              <a:ext cx="1169824" cy="27175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H="1">
              <a:off x="4335858" y="3839539"/>
              <a:ext cx="1707863" cy="28986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3966297" y="4261618"/>
              <a:ext cx="1108684" cy="5432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074980" y="4261618"/>
              <a:ext cx="1355964" cy="1810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3534236" y="5167023"/>
              <a:ext cx="1417105" cy="684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4951341" y="4261618"/>
              <a:ext cx="123640" cy="905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5876602" y="4442699"/>
              <a:ext cx="554342" cy="10265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4951341" y="5167023"/>
              <a:ext cx="925262" cy="3022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4829060" y="5469268"/>
              <a:ext cx="1029880" cy="4833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6430944" y="4442699"/>
              <a:ext cx="1601886" cy="362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07" y="181"/>
                </a:cxn>
                <a:cxn ang="0">
                  <a:pos x="1179" y="272"/>
                </a:cxn>
              </a:cxnLst>
              <a:rect l="0" t="0" r="r" b="b"/>
              <a:pathLst>
                <a:path w="1179" h="272">
                  <a:moveTo>
                    <a:pt x="0" y="0"/>
                  </a:moveTo>
                  <a:cubicBezTo>
                    <a:pt x="355" y="68"/>
                    <a:pt x="711" y="136"/>
                    <a:pt x="907" y="181"/>
                  </a:cubicBezTo>
                  <a:cubicBezTo>
                    <a:pt x="1103" y="226"/>
                    <a:pt x="1134" y="257"/>
                    <a:pt x="1179" y="2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6492085" y="5952595"/>
              <a:ext cx="615482" cy="3022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5876602" y="5469268"/>
              <a:ext cx="1230965" cy="4833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7354848" y="4683696"/>
              <a:ext cx="308421" cy="6444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7107568" y="5328131"/>
              <a:ext cx="247280" cy="62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3966297" y="4261618"/>
              <a:ext cx="11086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7107568" y="5952595"/>
              <a:ext cx="370920" cy="1211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4335858" y="5045858"/>
              <a:ext cx="615483" cy="1211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38"/>
            <p:cNvSpPr>
              <a:spLocks noChangeShapeType="1"/>
            </p:cNvSpPr>
            <p:nvPr/>
          </p:nvSpPr>
          <p:spPr bwMode="auto">
            <a:xfrm>
              <a:off x="7140176" y="4887412"/>
              <a:ext cx="521734" cy="38346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2" name="Picture 19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9540" y="5649018"/>
              <a:ext cx="308421" cy="302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3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82854" y="4712988"/>
              <a:ext cx="308420" cy="30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4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85023" y="5771514"/>
              <a:ext cx="308420" cy="302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6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9540" y="5196315"/>
              <a:ext cx="308421" cy="302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7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32303" y="4864777"/>
              <a:ext cx="308420" cy="30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8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93444" y="5710266"/>
              <a:ext cx="308421" cy="302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0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4146" y="4683696"/>
              <a:ext cx="308420" cy="30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4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60025" y="5226939"/>
              <a:ext cx="308420" cy="30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4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61647" y="5590433"/>
              <a:ext cx="308420" cy="302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6" descr="sphere_gre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042" y="4924694"/>
              <a:ext cx="308421" cy="302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Line 39"/>
            <p:cNvSpPr>
              <a:spLocks noChangeShapeType="1"/>
            </p:cNvSpPr>
            <p:nvPr/>
          </p:nvSpPr>
          <p:spPr bwMode="auto">
            <a:xfrm flipV="1">
              <a:off x="6369804" y="5467937"/>
              <a:ext cx="184781" cy="36083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40"/>
            <p:cNvSpPr>
              <a:spLocks noChangeShapeType="1"/>
            </p:cNvSpPr>
            <p:nvPr/>
          </p:nvSpPr>
          <p:spPr bwMode="auto">
            <a:xfrm flipH="1" flipV="1">
              <a:off x="6769256" y="5486577"/>
              <a:ext cx="154890" cy="163771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41"/>
            <p:cNvSpPr>
              <a:spLocks noChangeShapeType="1"/>
            </p:cNvSpPr>
            <p:nvPr/>
          </p:nvSpPr>
          <p:spPr bwMode="auto">
            <a:xfrm flipH="1">
              <a:off x="6307305" y="5035206"/>
              <a:ext cx="186139" cy="13181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42"/>
            <p:cNvSpPr>
              <a:spLocks noChangeShapeType="1"/>
            </p:cNvSpPr>
            <p:nvPr/>
          </p:nvSpPr>
          <p:spPr bwMode="auto">
            <a:xfrm flipH="1" flipV="1">
              <a:off x="5691822" y="4563863"/>
              <a:ext cx="154890" cy="23966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43"/>
            <p:cNvSpPr>
              <a:spLocks noChangeShapeType="1"/>
            </p:cNvSpPr>
            <p:nvPr/>
          </p:nvSpPr>
          <p:spPr bwMode="auto">
            <a:xfrm>
              <a:off x="5629322" y="5089797"/>
              <a:ext cx="370920" cy="5459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 flipH="1" flipV="1">
              <a:off x="5322260" y="5509212"/>
              <a:ext cx="278530" cy="20105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49"/>
            <p:cNvSpPr>
              <a:spLocks noChangeShapeType="1"/>
            </p:cNvSpPr>
            <p:nvPr/>
          </p:nvSpPr>
          <p:spPr bwMode="auto">
            <a:xfrm>
              <a:off x="5752963" y="5409352"/>
              <a:ext cx="247280" cy="30091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63"/>
            <p:cNvSpPr>
              <a:spLocks noChangeShapeType="1"/>
            </p:cNvSpPr>
            <p:nvPr/>
          </p:nvSpPr>
          <p:spPr bwMode="auto">
            <a:xfrm>
              <a:off x="6646975" y="5949932"/>
              <a:ext cx="62499" cy="18241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40" name="Object 56"/>
            <p:cNvGraphicFramePr>
              <a:graphicFrameLocks noChangeAspect="1"/>
            </p:cNvGraphicFramePr>
            <p:nvPr/>
          </p:nvGraphicFramePr>
          <p:xfrm>
            <a:off x="5468998" y="4983279"/>
            <a:ext cx="116847" cy="211705"/>
          </p:xfrm>
          <a:graphic>
            <a:graphicData uri="http://schemas.openxmlformats.org/presentationml/2006/ole">
              <p:oleObj spid="_x0000_s109570" name="Equation" r:id="rId6" imgW="88560" imgH="164880" progId="Equation.3">
                <p:embed/>
              </p:oleObj>
            </a:graphicData>
          </a:graphic>
        </p:graphicFrame>
        <p:graphicFrame>
          <p:nvGraphicFramePr>
            <p:cNvPr id="41" name="Object 57"/>
            <p:cNvGraphicFramePr>
              <a:graphicFrameLocks noChangeAspect="1"/>
            </p:cNvGraphicFramePr>
            <p:nvPr/>
          </p:nvGraphicFramePr>
          <p:xfrm>
            <a:off x="5846711" y="4758258"/>
            <a:ext cx="167118" cy="211705"/>
          </p:xfrm>
          <a:graphic>
            <a:graphicData uri="http://schemas.openxmlformats.org/presentationml/2006/ole">
              <p:oleObj spid="_x0000_s109571" name="Equation" r:id="rId7" imgW="126720" imgH="164880" progId="Equation.3">
                <p:embed/>
              </p:oleObj>
            </a:graphicData>
          </a:graphic>
        </p:graphicFrame>
        <p:graphicFrame>
          <p:nvGraphicFramePr>
            <p:cNvPr id="42" name="Object 58"/>
            <p:cNvGraphicFramePr>
              <a:graphicFrameLocks noChangeAspect="1"/>
            </p:cNvGraphicFramePr>
            <p:nvPr/>
          </p:nvGraphicFramePr>
          <p:xfrm>
            <a:off x="5633399" y="5240254"/>
            <a:ext cx="149455" cy="227683"/>
          </p:xfrm>
          <a:graphic>
            <a:graphicData uri="http://schemas.openxmlformats.org/presentationml/2006/ole">
              <p:oleObj spid="_x0000_s109572" name="Equation" r:id="rId8" imgW="114120" imgH="177480" progId="Equation.3">
                <p:embed/>
              </p:oleObj>
            </a:graphicData>
          </a:graphic>
        </p:graphicFrame>
        <p:graphicFrame>
          <p:nvGraphicFramePr>
            <p:cNvPr id="43" name="Object 59"/>
            <p:cNvGraphicFramePr>
              <a:graphicFrameLocks noChangeAspect="1"/>
            </p:cNvGraphicFramePr>
            <p:nvPr/>
          </p:nvGraphicFramePr>
          <p:xfrm>
            <a:off x="5630682" y="5664996"/>
            <a:ext cx="165759" cy="211705"/>
          </p:xfrm>
          <a:graphic>
            <a:graphicData uri="http://schemas.openxmlformats.org/presentationml/2006/ole">
              <p:oleObj spid="_x0000_s109573" name="Equation" r:id="rId9" imgW="126720" imgH="164880" progId="Equation.3">
                <p:embed/>
              </p:oleObj>
            </a:graphicData>
          </a:graphic>
        </p:graphicFrame>
        <p:graphicFrame>
          <p:nvGraphicFramePr>
            <p:cNvPr id="44" name="Object 60"/>
            <p:cNvGraphicFramePr>
              <a:graphicFrameLocks noChangeAspect="1"/>
            </p:cNvGraphicFramePr>
            <p:nvPr/>
          </p:nvGraphicFramePr>
          <p:xfrm>
            <a:off x="6122524" y="5270878"/>
            <a:ext cx="149455" cy="227682"/>
          </p:xfrm>
          <a:graphic>
            <a:graphicData uri="http://schemas.openxmlformats.org/presentationml/2006/ole">
              <p:oleObj spid="_x0000_s109574" name="Equation" r:id="rId10" imgW="114120" imgH="177480" progId="Equation.3">
                <p:embed/>
              </p:oleObj>
            </a:graphicData>
          </a:graphic>
        </p:graphicFrame>
        <p:graphicFrame>
          <p:nvGraphicFramePr>
            <p:cNvPr id="45" name="Object 61"/>
            <p:cNvGraphicFramePr>
              <a:graphicFrameLocks noChangeAspect="1"/>
            </p:cNvGraphicFramePr>
            <p:nvPr/>
          </p:nvGraphicFramePr>
          <p:xfrm>
            <a:off x="6511107" y="4924694"/>
            <a:ext cx="167117" cy="229014"/>
          </p:xfrm>
          <a:graphic>
            <a:graphicData uri="http://schemas.openxmlformats.org/presentationml/2006/ole">
              <p:oleObj spid="_x0000_s109575" name="Equation" r:id="rId11" imgW="126720" imgH="177480" progId="Equation.3">
                <p:embed/>
              </p:oleObj>
            </a:graphicData>
          </a:graphic>
        </p:graphicFrame>
        <p:graphicFrame>
          <p:nvGraphicFramePr>
            <p:cNvPr id="46" name="Object 62"/>
            <p:cNvGraphicFramePr>
              <a:graphicFrameLocks noChangeAspect="1"/>
            </p:cNvGraphicFramePr>
            <p:nvPr/>
          </p:nvGraphicFramePr>
          <p:xfrm>
            <a:off x="6240729" y="5828767"/>
            <a:ext cx="167118" cy="227683"/>
          </p:xfrm>
          <a:graphic>
            <a:graphicData uri="http://schemas.openxmlformats.org/presentationml/2006/ole">
              <p:oleObj spid="_x0000_s109576" name="Equation" r:id="rId12" imgW="126720" imgH="177480" progId="Equation.3">
                <p:embed/>
              </p:oleObj>
            </a:graphicData>
          </a:graphic>
        </p:graphicFrame>
        <p:graphicFrame>
          <p:nvGraphicFramePr>
            <p:cNvPr id="47" name="Object 63"/>
            <p:cNvGraphicFramePr>
              <a:graphicFrameLocks noChangeAspect="1"/>
            </p:cNvGraphicFramePr>
            <p:nvPr/>
          </p:nvGraphicFramePr>
          <p:xfrm>
            <a:off x="6570889" y="5762193"/>
            <a:ext cx="150813" cy="229014"/>
          </p:xfrm>
          <a:graphic>
            <a:graphicData uri="http://schemas.openxmlformats.org/presentationml/2006/ole">
              <p:oleObj spid="_x0000_s109577" name="Equation" r:id="rId13" imgW="114120" imgH="177480" progId="Equation.3">
                <p:embed/>
              </p:oleObj>
            </a:graphicData>
          </a:graphic>
        </p:graphicFrame>
        <p:graphicFrame>
          <p:nvGraphicFramePr>
            <p:cNvPr id="48" name="Object 64"/>
            <p:cNvGraphicFramePr>
              <a:graphicFrameLocks noChangeAspect="1"/>
            </p:cNvGraphicFramePr>
            <p:nvPr/>
          </p:nvGraphicFramePr>
          <p:xfrm>
            <a:off x="6970341" y="4720977"/>
            <a:ext cx="150813" cy="227683"/>
          </p:xfrm>
          <a:graphic>
            <a:graphicData uri="http://schemas.openxmlformats.org/presentationml/2006/ole">
              <p:oleObj spid="_x0000_s109578" name="Equation" r:id="rId14" imgW="114120" imgH="177480" progId="Equation.3">
                <p:embed/>
              </p:oleObj>
            </a:graphicData>
          </a:graphic>
        </p:graphicFrame>
        <p:graphicFrame>
          <p:nvGraphicFramePr>
            <p:cNvPr id="49" name="Object 65"/>
            <p:cNvGraphicFramePr>
              <a:graphicFrameLocks noChangeAspect="1"/>
            </p:cNvGraphicFramePr>
            <p:nvPr/>
          </p:nvGraphicFramePr>
          <p:xfrm>
            <a:off x="6899690" y="5603748"/>
            <a:ext cx="233693" cy="229014"/>
          </p:xfrm>
          <a:graphic>
            <a:graphicData uri="http://schemas.openxmlformats.org/presentationml/2006/ole">
              <p:oleObj spid="_x0000_s109579" name="Equation" r:id="rId15" imgW="177480" imgH="177480" progId="Equation.3">
                <p:embed/>
              </p:oleObj>
            </a:graphicData>
          </a:graphic>
        </p:graphicFrame>
        <p:sp>
          <p:nvSpPr>
            <p:cNvPr id="51" name="Line 51"/>
            <p:cNvSpPr>
              <a:spLocks noChangeShapeType="1"/>
            </p:cNvSpPr>
            <p:nvPr/>
          </p:nvSpPr>
          <p:spPr bwMode="auto">
            <a:xfrm flipV="1">
              <a:off x="6863005" y="4683696"/>
              <a:ext cx="800264" cy="5246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3288315" y="4804861"/>
              <a:ext cx="4190173" cy="523271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907" y="30"/>
                </a:cxn>
                <a:cxn ang="0">
                  <a:pos x="2041" y="212"/>
                </a:cxn>
                <a:cxn ang="0">
                  <a:pos x="2268" y="257"/>
                </a:cxn>
              </a:cxnLst>
              <a:rect l="0" t="0" r="r" b="b"/>
              <a:pathLst>
                <a:path w="2268" h="257">
                  <a:moveTo>
                    <a:pt x="0" y="30"/>
                  </a:moveTo>
                  <a:cubicBezTo>
                    <a:pt x="283" y="15"/>
                    <a:pt x="567" y="0"/>
                    <a:pt x="907" y="30"/>
                  </a:cubicBezTo>
                  <a:cubicBezTo>
                    <a:pt x="1247" y="60"/>
                    <a:pt x="1814" y="174"/>
                    <a:pt x="2041" y="212"/>
                  </a:cubicBezTo>
                  <a:cubicBezTo>
                    <a:pt x="2268" y="250"/>
                    <a:pt x="2268" y="253"/>
                    <a:pt x="2268" y="25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 flipV="1">
              <a:off x="5382042" y="4442699"/>
              <a:ext cx="1048902" cy="4833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Line 43"/>
            <p:cNvSpPr>
              <a:spLocks noChangeShapeType="1"/>
            </p:cNvSpPr>
            <p:nvPr/>
          </p:nvSpPr>
          <p:spPr bwMode="auto">
            <a:xfrm flipV="1">
              <a:off x="6305946" y="5265552"/>
              <a:ext cx="309779" cy="8255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>
              <a:off x="3534236" y="5851402"/>
              <a:ext cx="1294824" cy="985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Line 62"/>
            <p:cNvSpPr>
              <a:spLocks noChangeShapeType="1"/>
            </p:cNvSpPr>
            <p:nvPr/>
          </p:nvSpPr>
          <p:spPr bwMode="auto">
            <a:xfrm>
              <a:off x="4829060" y="5952595"/>
              <a:ext cx="1682047" cy="3022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63"/>
            <p:cNvSpPr>
              <a:spLocks noChangeShapeType="1"/>
            </p:cNvSpPr>
            <p:nvPr/>
          </p:nvSpPr>
          <p:spPr bwMode="auto">
            <a:xfrm>
              <a:off x="6492085" y="6254840"/>
              <a:ext cx="615482" cy="1810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5" name="Picture 64" descr="LJpotential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361395" y="4304635"/>
            <a:ext cx="3332472" cy="2428758"/>
          </a:xfrm>
          <a:prstGeom prst="rect">
            <a:avLst/>
          </a:prstGeom>
        </p:spPr>
      </p:pic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611089" y="2550710"/>
            <a:ext cx="357599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9875" indent="-269875" defTabSz="377825">
              <a:buClr>
                <a:srgbClr val="008000"/>
              </a:buClr>
            </a:pP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Molecular Dynamics (MD)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one particle = one molecule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intermolecular potentials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Newtonian dynamics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deterministic collisions</a:t>
            </a:r>
            <a:endParaRPr lang="en-US" sz="2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4005269" y="4454551"/>
            <a:ext cx="50653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9875" indent="-269875" defTabSz="377825">
              <a:buClr>
                <a:srgbClr val="008000"/>
              </a:buClr>
            </a:pPr>
            <a:r>
              <a:rPr lang="en-US" sz="2400" b="1" dirty="0" smtClean="0">
                <a:solidFill>
                  <a:srgbClr val="0000FF"/>
                </a:solidFill>
                <a:latin typeface="Calibri" pitchFamily="34" charset="0"/>
              </a:rPr>
              <a:t>Direct Simulation Monte Carlo (DSMC)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one particle = many millions of molecules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requires a mesh of cells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ballistic particle movement between cells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only particles in same cell can then collide</a:t>
            </a:r>
          </a:p>
          <a:p>
            <a:pPr marL="269875" indent="-269875" defTabSz="377825">
              <a:buClr>
                <a:schemeClr val="tx1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collision pairs and post-collision velocity directions selected randomly</a:t>
            </a:r>
            <a:endParaRPr lang="en-US" sz="20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62" name="Picture 61" descr="archie_logo_small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711294" y="616601"/>
            <a:ext cx="3529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0000FF"/>
                </a:solidFill>
              </a:rPr>
              <a:t>Nanoliquid</a:t>
            </a:r>
            <a:r>
              <a:rPr lang="en-US" sz="3600" b="1" i="1" dirty="0" smtClean="0">
                <a:solidFill>
                  <a:srgbClr val="0000FF"/>
                </a:solidFill>
              </a:rPr>
              <a:t> flows</a:t>
            </a:r>
          </a:p>
        </p:txBody>
      </p:sp>
      <p:sp>
        <p:nvSpPr>
          <p:cNvPr id="64" name="Text Box 20"/>
          <p:cNvSpPr txBox="1">
            <a:spLocks noChangeArrowheads="1"/>
          </p:cNvSpPr>
          <p:nvPr/>
        </p:nvSpPr>
        <p:spPr bwMode="auto">
          <a:xfrm>
            <a:off x="614127" y="1449513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2000" b="1" dirty="0" smtClean="0">
                <a:solidFill>
                  <a:srgbClr val="660066"/>
                </a:solidFill>
              </a:rPr>
              <a:t>Prof. Jason Reese, University of Strathclyde</a:t>
            </a:r>
            <a:r>
              <a:rPr lang="en-GB" sz="2000" dirty="0" smtClean="0">
                <a:solidFill>
                  <a:srgbClr val="000090"/>
                </a:solidFill>
              </a:rPr>
              <a:t>, </a:t>
            </a:r>
            <a:r>
              <a:rPr lang="en-GB" sz="2000" dirty="0" smtClean="0">
                <a:solidFill>
                  <a:srgbClr val="008000"/>
                </a:solidFill>
                <a:hlinkClick r:id="rId18"/>
              </a:rPr>
              <a:t>jason.reese@strath.ac.uk</a:t>
            </a:r>
            <a:endParaRPr lang="en-GB" sz="2000" dirty="0" smtClean="0">
              <a:solidFill>
                <a:srgbClr val="008000"/>
              </a:solidFill>
            </a:endParaRPr>
          </a:p>
        </p:txBody>
      </p:sp>
      <p:pic>
        <p:nvPicPr>
          <p:cNvPr id="67" name="Picture 66" descr="strathclyde_logo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29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3053" y="616601"/>
            <a:ext cx="3529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0000FF"/>
                </a:solidFill>
              </a:rPr>
              <a:t>Nanoliquid</a:t>
            </a:r>
            <a:r>
              <a:rPr lang="en-US" sz="3600" b="1" i="1" dirty="0" smtClean="0">
                <a:solidFill>
                  <a:srgbClr val="0000FF"/>
                </a:solidFill>
              </a:rPr>
              <a:t> flows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59817" y="1449513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2000" b="1" dirty="0" smtClean="0">
                <a:solidFill>
                  <a:srgbClr val="660066"/>
                </a:solidFill>
              </a:rPr>
              <a:t>Prof. Jason Reese, University of Strathclyde, </a:t>
            </a:r>
            <a:r>
              <a:rPr lang="en-GB" sz="2000" dirty="0" smtClean="0">
                <a:solidFill>
                  <a:srgbClr val="008000"/>
                </a:solidFill>
                <a:hlinkClick r:id="rId6"/>
              </a:rPr>
              <a:t>jason.reese@strath.ac.uk</a:t>
            </a:r>
            <a:endParaRPr lang="en-GB" sz="2000" dirty="0" smtClean="0">
              <a:solidFill>
                <a:srgbClr val="008000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918741" y="1818845"/>
            <a:ext cx="2225259" cy="2841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en-US" sz="2400" dirty="0" smtClean="0"/>
              <a:t>D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roplets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falling on the surface (60,000 molecules)</a:t>
            </a:r>
            <a:endParaRPr lang="en-US" sz="2400" baseline="0" dirty="0" smtClean="0"/>
          </a:p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droplet5.mp4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902499" y="1818845"/>
            <a:ext cx="2018482" cy="2276463"/>
          </a:xfrm>
          <a:prstGeom prst="rect">
            <a:avLst/>
          </a:prstGeom>
        </p:spPr>
      </p:pic>
      <p:pic>
        <p:nvPicPr>
          <p:cNvPr id="15" name="droplet4.mp4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918741" y="3772648"/>
            <a:ext cx="1958377" cy="2587307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3453" y="1818845"/>
            <a:ext cx="4959102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6" descr="waterCNTri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5269" y="4102958"/>
            <a:ext cx="2809367" cy="2755042"/>
          </a:xfrm>
          <a:prstGeom prst="rect">
            <a:avLst/>
          </a:prstGeom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611090" y="4102957"/>
            <a:ext cx="3604542" cy="25844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en-US" sz="2400" dirty="0" smtClean="0"/>
              <a:t>MD simulation domain: carbon </a:t>
            </a:r>
            <a:r>
              <a:rPr lang="en-US" sz="2400" dirty="0" err="1" smtClean="0"/>
              <a:t>nanotube</a:t>
            </a:r>
            <a:r>
              <a:rPr lang="en-US" sz="2400" dirty="0" smtClean="0"/>
              <a:t> (CNT) supported by </a:t>
            </a:r>
            <a:r>
              <a:rPr lang="en-US" sz="2400" dirty="0" err="1" smtClean="0"/>
              <a:t>graphene</a:t>
            </a:r>
            <a:r>
              <a:rPr lang="en-US" sz="2400" dirty="0" smtClean="0"/>
              <a:t> membranes between two water reservoirs at different pressures.</a:t>
            </a:r>
            <a:endParaRPr lang="en-US" sz="2400" baseline="0" dirty="0" smtClean="0"/>
          </a:p>
        </p:txBody>
      </p:sp>
      <p:pic>
        <p:nvPicPr>
          <p:cNvPr id="16" name="Picture 15" descr="strathclyde_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rchie_logo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5269" y="616601"/>
            <a:ext cx="336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High speed flow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02257" y="1449513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2000" b="1" dirty="0" smtClean="0">
                <a:solidFill>
                  <a:srgbClr val="660066"/>
                </a:solidFill>
              </a:rPr>
              <a:t>Prof. Jason Reese, University of Strathclyde, </a:t>
            </a:r>
            <a:r>
              <a:rPr lang="en-GB" sz="2000" dirty="0" smtClean="0">
                <a:solidFill>
                  <a:srgbClr val="008000"/>
                </a:solidFill>
                <a:hlinkClick r:id="rId4"/>
              </a:rPr>
              <a:t>jason.reese@strath.ac.uk</a:t>
            </a:r>
            <a:endParaRPr lang="en-GB" sz="2000" dirty="0" smtClean="0">
              <a:solidFill>
                <a:srgbClr val="008000"/>
              </a:solidFill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611088" y="1864377"/>
            <a:ext cx="7958429" cy="1634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Orion</a:t>
            </a:r>
            <a:r>
              <a:rPr lang="en-US" sz="2400" dirty="0" smtClean="0"/>
              <a:t> – part of NASA Constellation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for Moon and Mars exploration, cancelled March 2010. </a:t>
            </a:r>
            <a:r>
              <a:rPr lang="en-US" sz="2400" baseline="0" dirty="0" smtClean="0"/>
              <a:t>Orion</a:t>
            </a:r>
            <a:r>
              <a:rPr lang="en-US" sz="2400" dirty="0" smtClean="0"/>
              <a:t> technology is being developed as new </a:t>
            </a:r>
            <a:r>
              <a:rPr lang="en-US" sz="2400" b="1" dirty="0" smtClean="0">
                <a:solidFill>
                  <a:srgbClr val="0000FF"/>
                </a:solidFill>
              </a:rPr>
              <a:t>crew rescue vehicle</a:t>
            </a:r>
            <a:r>
              <a:rPr lang="en-US" sz="2400" dirty="0" smtClean="0"/>
              <a:t>. </a:t>
            </a:r>
            <a:endParaRPr lang="en-US" sz="2400" baseline="0" dirty="0" smtClean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22194">
            <a:off x="1006916" y="3179561"/>
            <a:ext cx="1662142" cy="167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11088" y="4944849"/>
            <a:ext cx="4468911" cy="25844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en-US" sz="2400" b="1" dirty="0" err="1" smtClean="0">
                <a:solidFill>
                  <a:srgbClr val="0000FF"/>
                </a:solidFill>
              </a:rPr>
              <a:t>Freestream</a:t>
            </a:r>
            <a:r>
              <a:rPr lang="en-US" sz="2400" b="1" dirty="0" smtClean="0">
                <a:solidFill>
                  <a:srgbClr val="0000FF"/>
                </a:solidFill>
              </a:rPr>
              <a:t> conditions:</a:t>
            </a:r>
          </a:p>
          <a:p>
            <a:pPr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Velocity 1404 </a:t>
            </a:r>
            <a:r>
              <a:rPr lang="en-US" sz="2400" dirty="0" err="1" smtClean="0"/>
              <a:t>m/s</a:t>
            </a:r>
            <a:endParaRPr lang="en-US" sz="2400" dirty="0" smtClean="0"/>
          </a:p>
          <a:p>
            <a:pPr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aseline="0" dirty="0" smtClean="0"/>
              <a:t>Angle</a:t>
            </a:r>
            <a:r>
              <a:rPr lang="en-US" sz="2400" dirty="0" smtClean="0"/>
              <a:t> of attack 20</a:t>
            </a:r>
            <a:r>
              <a:rPr lang="en-US" sz="2400" baseline="30000" dirty="0" smtClean="0"/>
              <a:t>0</a:t>
            </a:r>
          </a:p>
          <a:p>
            <a:pPr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Atmospheric altitude 100 km</a:t>
            </a:r>
          </a:p>
          <a:p>
            <a:pPr lvl="0" indent="-342900">
              <a:spcBef>
                <a:spcPct val="20000"/>
              </a:spcBef>
              <a:defRPr/>
            </a:pPr>
            <a:endParaRPr lang="en-US" sz="2400" baseline="0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5755" y="3091597"/>
            <a:ext cx="2285605" cy="22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9740" y="3091597"/>
            <a:ext cx="2355981" cy="235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795755" y="5502730"/>
            <a:ext cx="4839966" cy="563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800000"/>
                </a:solidFill>
              </a:rPr>
              <a:t>CFD results                  DSMC results </a:t>
            </a:r>
          </a:p>
          <a:p>
            <a:pPr lvl="0" indent="-342900">
              <a:spcBef>
                <a:spcPct val="20000"/>
              </a:spcBef>
              <a:defRPr/>
            </a:pPr>
            <a:endParaRPr lang="en-US" sz="2400" baseline="0" dirty="0" smtClean="0"/>
          </a:p>
        </p:txBody>
      </p:sp>
      <p:pic>
        <p:nvPicPr>
          <p:cNvPr id="13" name="Picture 12" descr="strathclyde_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3078" name="Picture 2" descr="Echelon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3392" y="3138235"/>
            <a:ext cx="7787466" cy="36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t7-cr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95050" y="1974363"/>
            <a:ext cx="3200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t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25637" y="1952916"/>
            <a:ext cx="2133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ie_logo_sma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93898" y="616601"/>
            <a:ext cx="414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Tidal Turbine Arrays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31037" y="1449513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2000" b="1" dirty="0" smtClean="0">
                <a:solidFill>
                  <a:srgbClr val="660066"/>
                </a:solidFill>
              </a:rPr>
              <a:t>Mr Tom </a:t>
            </a:r>
            <a:r>
              <a:rPr lang="en-GB" sz="2000" b="1" dirty="0" err="1" smtClean="0">
                <a:solidFill>
                  <a:srgbClr val="660066"/>
                </a:solidFill>
              </a:rPr>
              <a:t>McCombes</a:t>
            </a:r>
            <a:r>
              <a:rPr lang="en-GB" sz="2000" b="1" dirty="0" smtClean="0">
                <a:solidFill>
                  <a:srgbClr val="660066"/>
                </a:solidFill>
              </a:rPr>
              <a:t>, University of Strathclyde</a:t>
            </a:r>
            <a:r>
              <a:rPr lang="en-GB" sz="2000" dirty="0" smtClean="0">
                <a:solidFill>
                  <a:srgbClr val="000090"/>
                </a:solidFill>
              </a:rPr>
              <a:t>, </a:t>
            </a:r>
            <a:r>
              <a:rPr lang="en-US" sz="2000" u="sng" dirty="0" smtClean="0">
                <a:hlinkClick r:id="rId7"/>
              </a:rPr>
              <a:t>tom.mccombes@strath.ac.uk</a:t>
            </a:r>
            <a:endParaRPr lang="en-GB" sz="2000" dirty="0" smtClean="0">
              <a:solidFill>
                <a:srgbClr val="008000"/>
              </a:solidFill>
            </a:endParaRPr>
          </a:p>
        </p:txBody>
      </p:sp>
      <p:pic>
        <p:nvPicPr>
          <p:cNvPr id="11" name="Picture 10" descr="strathclyde_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993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34326" y="1626171"/>
            <a:ext cx="19431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ETI's NOVA is a V-shaped vertical axis wind turbine that is more stable, rugged and cheaper at capacities of 10 MW or m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325" r="8215"/>
          <a:stretch>
            <a:fillRect/>
          </a:stretch>
        </p:blipFill>
        <p:spPr bwMode="auto">
          <a:xfrm>
            <a:off x="450993" y="1981425"/>
            <a:ext cx="24193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18"/>
          <p:cNvSpPr>
            <a:spLocks noChangeArrowheads="1"/>
          </p:cNvSpPr>
          <p:nvPr/>
        </p:nvSpPr>
        <p:spPr bwMode="auto">
          <a:xfrm>
            <a:off x="6234326" y="3422026"/>
            <a:ext cx="1966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zh-CN" sz="2000" b="1" dirty="0">
                <a:solidFill>
                  <a:srgbClr val="000066"/>
                </a:solidFill>
                <a:latin typeface="Calibri" pitchFamily="34" charset="0"/>
              </a:rPr>
              <a:t>H rotor Turbine</a:t>
            </a:r>
          </a:p>
        </p:txBody>
      </p:sp>
      <p:sp>
        <p:nvSpPr>
          <p:cNvPr id="2057" name="Rectangle 18"/>
          <p:cNvSpPr>
            <a:spLocks noChangeArrowheads="1"/>
          </p:cNvSpPr>
          <p:nvPr/>
        </p:nvSpPr>
        <p:spPr bwMode="auto">
          <a:xfrm>
            <a:off x="611089" y="3410113"/>
            <a:ext cx="2022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zh-CN" sz="2000" b="1" dirty="0">
                <a:solidFill>
                  <a:schemeClr val="bg1"/>
                </a:solidFill>
                <a:latin typeface="Calibri" pitchFamily="34" charset="0"/>
              </a:rPr>
              <a:t>V rotor Turbine</a:t>
            </a:r>
          </a:p>
        </p:txBody>
      </p:sp>
      <p:pic>
        <p:nvPicPr>
          <p:cNvPr id="2059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0560"/>
          <a:stretch>
            <a:fillRect/>
          </a:stretch>
        </p:blipFill>
        <p:spPr bwMode="auto">
          <a:xfrm>
            <a:off x="3272882" y="1916283"/>
            <a:ext cx="23082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0993" y="3847539"/>
            <a:ext cx="2419350" cy="28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7"/>
          <p:cNvSpPr>
            <a:spLocks noChangeArrowheads="1"/>
          </p:cNvSpPr>
          <p:nvPr/>
        </p:nvSpPr>
        <p:spPr bwMode="auto">
          <a:xfrm>
            <a:off x="2849149" y="4199108"/>
            <a:ext cx="1365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"/>
            <a:r>
              <a:rPr lang="en-US" altLang="zh-CN" b="1" dirty="0" smtClean="0">
                <a:solidFill>
                  <a:srgbClr val="0033CC"/>
                </a:solidFill>
                <a:latin typeface="Calibri" pitchFamily="34" charset="0"/>
              </a:rPr>
              <a:t>Full blade</a:t>
            </a:r>
            <a:endParaRPr lang="en-GB" dirty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18" name="Picture 17" descr="archie_logo_sm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38285" y="535044"/>
            <a:ext cx="5444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Vertical Axis Wind Turbines</a:t>
            </a:r>
            <a:endParaRPr lang="en-US" sz="2400" b="1" i="1" dirty="0" smtClean="0">
              <a:solidFill>
                <a:srgbClr val="0000FF"/>
              </a:solidFill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36077" y="1581315"/>
            <a:ext cx="8885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</a:t>
            </a:r>
            <a:r>
              <a:rPr lang="en-GB" altLang="zh-CN" sz="2000" b="1" dirty="0" smtClean="0">
                <a:solidFill>
                  <a:srgbClr val="660066"/>
                </a:solidFill>
              </a:rPr>
              <a:t>Qing Xiao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GB" sz="2000" b="1" dirty="0" smtClean="0">
                <a:solidFill>
                  <a:srgbClr val="660066"/>
                </a:solidFill>
              </a:rPr>
              <a:t>University of Strathclyde, </a:t>
            </a:r>
            <a:r>
              <a:rPr lang="en-US" sz="2000" u="sng" dirty="0" smtClean="0">
                <a:solidFill>
                  <a:srgbClr val="008000"/>
                </a:solidFill>
                <a:hlinkClick r:id="rId8"/>
              </a:rPr>
              <a:t>qing.xiao@strath.ac.uk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859317" y="4128071"/>
            <a:ext cx="4117055" cy="18773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FF0066"/>
              </a:buClr>
            </a:pPr>
            <a:r>
              <a:rPr lang="en-GB" sz="2400" dirty="0" smtClean="0"/>
              <a:t>CFD results show that </a:t>
            </a:r>
            <a:r>
              <a:rPr lang="en-GB" altLang="zh-CN" sz="2400" dirty="0" smtClean="0">
                <a:solidFill>
                  <a:srgbClr val="000000"/>
                </a:solidFill>
                <a:cs typeface="Times New Roman" pitchFamily="18" charset="0"/>
              </a:rPr>
              <a:t>under some optimal flap geometry and flow conditions, turbine power coefficient reaches </a:t>
            </a:r>
            <a:r>
              <a:rPr lang="en-GB" altLang="zh-CN" sz="2400" b="1" dirty="0" smtClean="0">
                <a:solidFill>
                  <a:srgbClr val="0000FF"/>
                </a:solidFill>
                <a:cs typeface="Times New Roman" pitchFamily="18" charset="0"/>
              </a:rPr>
              <a:t>28.28% enhancement </a:t>
            </a:r>
            <a:r>
              <a:rPr lang="en-GB" altLang="zh-CN" sz="2400" dirty="0" smtClean="0">
                <a:solidFill>
                  <a:srgbClr val="000000"/>
                </a:solidFill>
                <a:cs typeface="Times New Roman" pitchFamily="18" charset="0"/>
              </a:rPr>
              <a:t>as compared to the conventional blade turbine</a:t>
            </a:r>
            <a:r>
              <a:rPr lang="en-GB" altLang="zh-CN" sz="2400" dirty="0" smtClean="0"/>
              <a:t>.</a:t>
            </a:r>
            <a:endParaRPr lang="en-GB" sz="2400" dirty="0" smtClean="0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2870343" y="5139284"/>
            <a:ext cx="1767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"/>
            <a:r>
              <a:rPr lang="en-US" altLang="zh-CN" b="1" dirty="0" smtClean="0">
                <a:solidFill>
                  <a:srgbClr val="0033CC"/>
                </a:solidFill>
                <a:latin typeface="Calibri" pitchFamily="34" charset="0"/>
              </a:rPr>
              <a:t>Blade </a:t>
            </a:r>
            <a:r>
              <a:rPr lang="en-US" altLang="zh-CN" b="1" dirty="0">
                <a:solidFill>
                  <a:srgbClr val="0033CC"/>
                </a:solidFill>
                <a:latin typeface="Calibri" pitchFamily="34" charset="0"/>
              </a:rPr>
              <a:t>with </a:t>
            </a:r>
            <a:r>
              <a:rPr lang="en-US" altLang="zh-CN" b="1" dirty="0" smtClean="0">
                <a:solidFill>
                  <a:srgbClr val="0033CC"/>
                </a:solidFill>
                <a:latin typeface="Calibri" pitchFamily="34" charset="0"/>
              </a:rPr>
              <a:t>slot</a:t>
            </a:r>
            <a:endParaRPr lang="en-GB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849149" y="5898399"/>
            <a:ext cx="2010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"/>
            <a:r>
              <a:rPr lang="en-US" altLang="zh-CN" b="1" dirty="0" smtClean="0">
                <a:solidFill>
                  <a:srgbClr val="0033CC"/>
                </a:solidFill>
                <a:latin typeface="Calibri" pitchFamily="34" charset="0"/>
              </a:rPr>
              <a:t>Oscillating flapper</a:t>
            </a:r>
            <a:r>
              <a:rPr lang="en-GB" dirty="0" smtClean="0">
                <a:solidFill>
                  <a:srgbClr val="0033CC"/>
                </a:solidFill>
                <a:latin typeface="Calibri" pitchFamily="34" charset="0"/>
              </a:rPr>
              <a:t> </a:t>
            </a:r>
            <a:endParaRPr lang="en-GB" dirty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15" name="Picture 14" descr="strathclyde_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274" y="121095"/>
            <a:ext cx="1558597" cy="11418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25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269" y="616601"/>
            <a:ext cx="472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17" y="3294129"/>
            <a:ext cx="628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6600"/>
                </a:solidFill>
              </a:rPr>
              <a:t>Analysis of Large Data Sets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irling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15" y="46625"/>
            <a:ext cx="2463300" cy="835244"/>
          </a:xfrm>
          <a:prstGeom prst="rect">
            <a:avLst/>
          </a:prstGeom>
        </p:spPr>
      </p:pic>
      <p:pic>
        <p:nvPicPr>
          <p:cNvPr id="2" name="Picture 1" descr="da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60232" y="1656098"/>
            <a:ext cx="1960255" cy="1076759"/>
          </a:xfrm>
          <a:prstGeom prst="rect">
            <a:avLst/>
          </a:prstGeom>
        </p:spPr>
      </p:pic>
      <p:pic>
        <p:nvPicPr>
          <p:cNvPr id="8" name="Picture 7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5560" y="616601"/>
            <a:ext cx="3291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Large Data Sets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02257" y="1581315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Prof. Ken Turner,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Stirling</a:t>
            </a:r>
            <a:r>
              <a:rPr lang="en-US" sz="2000" b="1" dirty="0" smtClean="0">
                <a:solidFill>
                  <a:srgbClr val="660066"/>
                </a:solidFill>
              </a:rPr>
              <a:t>,  </a:t>
            </a:r>
            <a:r>
              <a:rPr lang="en-US" sz="2000" dirty="0" smtClean="0">
                <a:solidFill>
                  <a:srgbClr val="000000"/>
                </a:solidFill>
                <a:hlinkClick r:id="rId5"/>
              </a:rPr>
              <a:t>kjt@cs.stir.ac.uk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Simon Jones,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Stirling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hlinkClick r:id="rId6"/>
              </a:rPr>
              <a:t>sbj@cs.stir.ac.uk</a:t>
            </a:r>
            <a:endParaRPr lang="en-US" sz="2000" dirty="0" smtClean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11089" y="2376637"/>
            <a:ext cx="5854111" cy="9478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DAMES Project (Data Management through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-Social Science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089" y="3160247"/>
            <a:ext cx="804569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Provides grid bases access to data storage and analysis for the Social Sciences. Data may be spread across a number of nodes but presented and </a:t>
            </a:r>
            <a:r>
              <a:rPr lang="en-US" sz="2400" dirty="0" err="1" smtClean="0"/>
              <a:t>analysed</a:t>
            </a:r>
            <a:r>
              <a:rPr lang="en-US" sz="2400" dirty="0" smtClean="0"/>
              <a:t> as a coherent whole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The DAMES portal uses a cluster to carry out potentially bulk, time consuming statistical data manipulation for end users</a:t>
            </a:r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The front end of the DAMES portal is a data reception/</a:t>
            </a:r>
            <a:r>
              <a:rPr lang="en-US" sz="2400" dirty="0" err="1" smtClean="0"/>
              <a:t>curation</a:t>
            </a:r>
            <a:r>
              <a:rPr lang="en-US" sz="2400" dirty="0" smtClean="0"/>
              <a:t>/searching tool that allows jobs using R or </a:t>
            </a:r>
            <a:r>
              <a:rPr lang="en-US" sz="2400" dirty="0" err="1" smtClean="0"/>
              <a:t>Stata</a:t>
            </a:r>
            <a:r>
              <a:rPr lang="en-US" sz="2400" dirty="0" smtClean="0"/>
              <a:t> scripts to be run in the pool on data retrieving from DAMES distributed storage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01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irling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15" y="46625"/>
            <a:ext cx="2463300" cy="835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0998" y="2289201"/>
            <a:ext cx="4219126" cy="302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9729" y="616601"/>
            <a:ext cx="428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Parameter Sweeping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02257" y="1581315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</a:t>
            </a:r>
            <a:r>
              <a:rPr lang="en-US" sz="2000" b="1" dirty="0" err="1" smtClean="0">
                <a:solidFill>
                  <a:srgbClr val="660066"/>
                </a:solidFill>
              </a:rPr>
              <a:t>Savi</a:t>
            </a:r>
            <a:r>
              <a:rPr lang="en-US" sz="2000" b="1" dirty="0" smtClean="0">
                <a:solidFill>
                  <a:srgbClr val="660066"/>
                </a:solidFill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</a:rPr>
              <a:t>Maharaj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Stirling</a:t>
            </a:r>
            <a:r>
              <a:rPr lang="en-US" sz="2000" dirty="0" smtClean="0">
                <a:solidFill>
                  <a:srgbClr val="000090"/>
                </a:solidFill>
              </a:rPr>
              <a:t>, </a:t>
            </a:r>
            <a:r>
              <a:rPr lang="en-US" sz="2000" dirty="0" smtClean="0">
                <a:hlinkClick r:id="rId5"/>
              </a:rPr>
              <a:t>sma@cs.stir.ac.uk</a:t>
            </a:r>
            <a:r>
              <a:rPr lang="en-US" sz="2000" dirty="0" smtClean="0"/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Adam </a:t>
            </a:r>
            <a:r>
              <a:rPr lang="en-US" sz="2000" b="1" dirty="0" err="1" smtClean="0">
                <a:solidFill>
                  <a:srgbClr val="660066"/>
                </a:solidFill>
              </a:rPr>
              <a:t>Kleczkowski</a:t>
            </a:r>
            <a:r>
              <a:rPr lang="en-US" sz="2000" b="1" dirty="0" smtClean="0">
                <a:solidFill>
                  <a:srgbClr val="660066"/>
                </a:solidFill>
              </a:rPr>
              <a:t>, 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Stirling</a:t>
            </a:r>
            <a:r>
              <a:rPr lang="en-US" sz="2000" b="1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hlinkClick r:id="rId6"/>
              </a:rPr>
              <a:t>ak@cs.stir.ac.uk</a:t>
            </a:r>
            <a:endParaRPr lang="en-US" sz="2000" dirty="0" smtClean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11089" y="2420888"/>
            <a:ext cx="3999909" cy="239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Modeling how human behavior</a:t>
            </a:r>
            <a:r>
              <a:rPr lang="en-US" sz="2400" b="1" dirty="0" smtClean="0">
                <a:solidFill>
                  <a:srgbClr val="0000FF"/>
                </a:solidFill>
              </a:rPr>
              <a:t>al changes affect the spread of disease epidemics</a:t>
            </a:r>
          </a:p>
          <a:p>
            <a:pPr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Agent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based stochastic model developed in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NetLogo</a:t>
            </a:r>
            <a:endParaRPr kumimoji="0" lang="en-US" sz="24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Deployed across cluster for parameter sweep and multiple replications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467674" y="5440962"/>
            <a:ext cx="3999909" cy="239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Several million simulation runs per study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06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irling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15" y="46625"/>
            <a:ext cx="2463300" cy="8352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089" y="2621448"/>
            <a:ext cx="7510438" cy="388620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Evolve populations of parameter </a:t>
            </a:r>
            <a:r>
              <a:rPr lang="en-US" sz="2400" dirty="0" smtClean="0"/>
              <a:t>values for a given model using Evolutionary Computation techniques. (Evolving structural models of collagen to fit x-ray crystallography data – parameters control amino acid spacing)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Development and validation </a:t>
            </a:r>
            <a:r>
              <a:rPr lang="en-US" sz="2400" dirty="0" smtClean="0"/>
              <a:t>of new </a:t>
            </a:r>
            <a:r>
              <a:rPr lang="en-US" sz="2400" dirty="0" err="1" smtClean="0"/>
              <a:t>optimisation</a:t>
            </a:r>
            <a:r>
              <a:rPr lang="en-US" sz="2400" dirty="0" smtClean="0"/>
              <a:t> methods for </a:t>
            </a:r>
            <a:r>
              <a:rPr lang="en-US" sz="2400" dirty="0"/>
              <a:t>o</a:t>
            </a:r>
            <a:r>
              <a:rPr lang="en-US" sz="2400" dirty="0" smtClean="0"/>
              <a:t>ptimal control problems</a:t>
            </a:r>
          </a:p>
          <a:p>
            <a:r>
              <a:rPr lang="en-US" sz="2400" dirty="0" smtClean="0"/>
              <a:t>Cluster used to look for solutions and also validate results through reproducibility over multiple runs</a:t>
            </a:r>
          </a:p>
        </p:txBody>
      </p:sp>
      <p:pic>
        <p:nvPicPr>
          <p:cNvPr id="8" name="Picture 7" descr="3_10_helix_side_bett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44" r="41035"/>
          <a:stretch>
            <a:fillRect/>
          </a:stretch>
        </p:blipFill>
        <p:spPr bwMode="auto">
          <a:xfrm>
            <a:off x="7792912" y="1745474"/>
            <a:ext cx="970088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93995" y="535044"/>
            <a:ext cx="44974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Parameter and Model </a:t>
            </a:r>
          </a:p>
          <a:p>
            <a:pPr algn="ctr"/>
            <a:r>
              <a:rPr lang="en-US" sz="3600" b="1" i="1" dirty="0" err="1" smtClean="0">
                <a:solidFill>
                  <a:srgbClr val="0000FF"/>
                </a:solidFill>
              </a:rPr>
              <a:t>Optimisation</a:t>
            </a:r>
            <a:endParaRPr lang="en-US" sz="3600" b="1" i="1" dirty="0" smtClean="0">
              <a:solidFill>
                <a:srgbClr val="0000FF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61607" y="1581315"/>
            <a:ext cx="8885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Dr David Cairns 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5"/>
              </a:rPr>
              <a:t>dec@cs.stir.ac.uk</a:t>
            </a:r>
            <a:r>
              <a:rPr lang="en-US" sz="2000" dirty="0" smtClean="0"/>
              <a:t>)</a:t>
            </a:r>
            <a:r>
              <a:rPr lang="en-US" sz="2000" b="1" dirty="0" smtClean="0">
                <a:solidFill>
                  <a:srgbClr val="660066"/>
                </a:solidFill>
              </a:rPr>
              <a:t>,  Dr Carron </a:t>
            </a:r>
            <a:r>
              <a:rPr lang="en-US" sz="2000" b="1" dirty="0" err="1" smtClean="0">
                <a:solidFill>
                  <a:srgbClr val="660066"/>
                </a:solidFill>
              </a:rPr>
              <a:t>Shankland</a:t>
            </a:r>
            <a:r>
              <a:rPr lang="en-US" sz="2000" b="1" dirty="0" smtClean="0">
                <a:solidFill>
                  <a:srgbClr val="660066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hlinkClick r:id="rId6"/>
              </a:rPr>
              <a:t>ces@cs.stir.ac.uk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lvl="0" algn="just">
              <a:defRPr/>
            </a:pPr>
            <a:r>
              <a:rPr lang="en-US" sz="2000" b="1" dirty="0" smtClean="0">
                <a:solidFill>
                  <a:srgbClr val="660066"/>
                </a:solidFill>
              </a:rPr>
              <a:t> Mr. Kevin </a:t>
            </a:r>
            <a:r>
              <a:rPr lang="en-US" sz="2000" b="1" dirty="0" err="1" smtClean="0">
                <a:solidFill>
                  <a:srgbClr val="660066"/>
                </a:solidFill>
              </a:rPr>
              <a:t>Swingler</a:t>
            </a:r>
            <a:r>
              <a:rPr lang="en-US" sz="2000" b="1" dirty="0" smtClean="0">
                <a:solidFill>
                  <a:srgbClr val="660066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hlinkClick r:id="rId7"/>
              </a:rPr>
              <a:t>kms@cs.stir.ac.uk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dirty="0" smtClean="0">
                <a:solidFill>
                  <a:srgbClr val="000090"/>
                </a:solidFill>
              </a:rPr>
              <a:t>, </a:t>
            </a:r>
            <a:r>
              <a:rPr lang="en-US" sz="2000" b="1" dirty="0" smtClean="0">
                <a:solidFill>
                  <a:srgbClr val="660066"/>
                </a:solidFill>
              </a:rPr>
              <a:t>University of </a:t>
            </a:r>
            <a:r>
              <a:rPr lang="en-US" sz="2000" b="1" dirty="0" err="1" smtClean="0">
                <a:solidFill>
                  <a:srgbClr val="660066"/>
                </a:solidFill>
              </a:rPr>
              <a:t>Stirling</a:t>
            </a:r>
            <a:endParaRPr lang="en-US" sz="2000" b="1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3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1362" y="2000936"/>
            <a:ext cx="5789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FF"/>
                </a:solidFill>
              </a:rPr>
              <a:t>Thank you for your attention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088" y="2987381"/>
            <a:ext cx="835258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6600"/>
                </a:solidFill>
              </a:rPr>
              <a:t>Contact us:</a:t>
            </a:r>
            <a:endParaRPr lang="en-US" sz="3600" i="1" dirty="0" smtClean="0">
              <a:solidFill>
                <a:srgbClr val="FF6600"/>
              </a:solidFill>
            </a:endParaRPr>
          </a:p>
          <a:p>
            <a:pPr algn="just"/>
            <a:r>
              <a:rPr lang="en-US" sz="2400" dirty="0" smtClean="0"/>
              <a:t>For general enquiries, please contact:</a:t>
            </a:r>
          </a:p>
          <a:p>
            <a:pPr algn="just"/>
            <a:r>
              <a:rPr lang="en-US" sz="2000" dirty="0" smtClean="0"/>
              <a:t>Dr Richard Martin, Tel: 0141 548 3265, Email: </a:t>
            </a:r>
            <a:r>
              <a:rPr lang="en-US" sz="2000" dirty="0" smtClean="0">
                <a:hlinkClick r:id="rId3"/>
              </a:rPr>
              <a:t>contact@archie-west.ac.uk</a:t>
            </a:r>
          </a:p>
          <a:p>
            <a:pPr algn="just"/>
            <a:r>
              <a:rPr lang="en-US" sz="2400" dirty="0" smtClean="0"/>
              <a:t>For commercial enquiries, please contact:</a:t>
            </a:r>
          </a:p>
          <a:p>
            <a:pPr algn="just"/>
            <a:r>
              <a:rPr lang="en-US" sz="2000" dirty="0" smtClean="0"/>
              <a:t>Dr Derek </a:t>
            </a:r>
            <a:r>
              <a:rPr lang="en-US" sz="2000" dirty="0" err="1" smtClean="0"/>
              <a:t>Bennet</a:t>
            </a:r>
            <a:r>
              <a:rPr lang="en-US" sz="2000" dirty="0" smtClean="0"/>
              <a:t>, Tel: 0141 548 2210, Email: </a:t>
            </a:r>
            <a:r>
              <a:rPr lang="en-US" sz="2000" dirty="0" smtClean="0">
                <a:hlinkClick r:id="rId4"/>
              </a:rPr>
              <a:t>derek.bennet@strath.ac.uk</a:t>
            </a:r>
            <a:r>
              <a:rPr lang="en-US" sz="2000" dirty="0" smtClean="0"/>
              <a:t> </a:t>
            </a:r>
            <a:endParaRPr lang="en-US" sz="2000" dirty="0" smtClean="0">
              <a:hlinkClick r:id="rId3"/>
            </a:endParaRPr>
          </a:p>
          <a:p>
            <a:pPr algn="just"/>
            <a:r>
              <a:rPr lang="en-US" sz="2400" dirty="0" smtClean="0"/>
              <a:t>For all other enquiries, please contact: </a:t>
            </a:r>
          </a:p>
          <a:p>
            <a:pPr algn="just"/>
            <a:r>
              <a:rPr lang="en-US" sz="2000" dirty="0" smtClean="0"/>
              <a:t>Prof. Maxim </a:t>
            </a:r>
            <a:r>
              <a:rPr lang="en-US" sz="2000" dirty="0" err="1" smtClean="0"/>
              <a:t>Fedorov</a:t>
            </a:r>
            <a:r>
              <a:rPr lang="en-US" sz="2000" dirty="0" smtClean="0"/>
              <a:t>, Tel: 0141 548 4012, Email: </a:t>
            </a:r>
            <a:r>
              <a:rPr lang="en-US" sz="2000" dirty="0" smtClean="0">
                <a:hlinkClick r:id="rId5"/>
              </a:rPr>
              <a:t>maxim.fedorov@strath.ac.uk</a:t>
            </a:r>
            <a:endParaRPr lang="en-US" sz="2000" dirty="0" smtClean="0"/>
          </a:p>
          <a:p>
            <a:pPr algn="just"/>
            <a:r>
              <a:rPr lang="en-US" sz="2000" dirty="0" smtClean="0"/>
              <a:t>Dr Paul </a:t>
            </a:r>
            <a:r>
              <a:rPr lang="en-US" sz="2000" dirty="0" err="1" smtClean="0"/>
              <a:t>Mulheran</a:t>
            </a:r>
            <a:r>
              <a:rPr lang="en-US" sz="2000" dirty="0" smtClean="0"/>
              <a:t>, Tel: 0141 548 2393, Email: </a:t>
            </a:r>
            <a:r>
              <a:rPr lang="en-US" sz="2000" dirty="0" smtClean="0">
                <a:hlinkClick r:id="rId6"/>
              </a:rPr>
              <a:t>paul.mulhearn@strath.ac.uk</a:t>
            </a:r>
            <a:endParaRPr lang="en-US" sz="2000" dirty="0" smtClean="0"/>
          </a:p>
          <a:p>
            <a:pPr algn="just"/>
            <a:endParaRPr lang="en-US" sz="2400" i="1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3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088" y="3595239"/>
            <a:ext cx="804569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r>
              <a:rPr lang="en-GB" sz="2400" b="1" i="1" dirty="0" smtClean="0">
                <a:solidFill>
                  <a:srgbClr val="0000FF"/>
                </a:solidFill>
              </a:rPr>
              <a:t>Metrics after 2 years</a:t>
            </a:r>
          </a:p>
          <a:p>
            <a:r>
              <a:rPr lang="en-GB" sz="2400" dirty="0" smtClean="0"/>
              <a:t>90 active HPC users</a:t>
            </a:r>
          </a:p>
          <a:p>
            <a:r>
              <a:rPr lang="en-GB" sz="2400" dirty="0" smtClean="0"/>
              <a:t>40 PhD students performing significant computation</a:t>
            </a:r>
          </a:p>
          <a:p>
            <a:r>
              <a:rPr lang="en-GB" sz="2400" dirty="0" smtClean="0"/>
              <a:t>44 papers from Engineering</a:t>
            </a:r>
          </a:p>
          <a:p>
            <a:r>
              <a:rPr lang="en-GB" sz="2400" dirty="0" smtClean="0"/>
              <a:t>£7M grant funding underpinned by HPC</a:t>
            </a:r>
          </a:p>
          <a:p>
            <a:pPr marL="171450" lvl="0" indent="-171450" algn="just"/>
            <a:endParaRPr lang="en-US" sz="1600" dirty="0" smtClean="0"/>
          </a:p>
          <a:p>
            <a:pPr marL="171450" lvl="0" indent="-171450" algn="just">
              <a:buFont typeface="Arial"/>
              <a:buChar char="•"/>
            </a:pPr>
            <a:endParaRPr lang="en-GB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11089" y="2502571"/>
            <a:ext cx="817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Faculty of Engineering and Institute of Complex Systems (ICS) purchased HPC early 2010 (£550K)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269" y="616601"/>
            <a:ext cx="3245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HPC Experience</a:t>
            </a:r>
          </a:p>
          <a:p>
            <a:r>
              <a:rPr lang="en-US" sz="3600" b="1" i="1" dirty="0" smtClean="0">
                <a:solidFill>
                  <a:srgbClr val="0000FF"/>
                </a:solidFill>
              </a:rPr>
              <a:t> at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Strathclyde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1310" y="2846854"/>
          <a:ext cx="8177078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3971"/>
                <a:gridCol w="5883107"/>
              </a:tblGrid>
              <a:tr h="4438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Standard Nodes: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3408 2.66GHz Intel Xeon X5650 cores (</a:t>
                      </a:r>
                      <a:r>
                        <a:rPr lang="en-US" dirty="0" err="1" smtClean="0"/>
                        <a:t>Westmere</a:t>
                      </a:r>
                      <a:r>
                        <a:rPr lang="en-US" dirty="0" smtClean="0"/>
                        <a:t>)</a:t>
                      </a:r>
                    </a:p>
                    <a:p>
                      <a:r>
                        <a:rPr lang="en-US" dirty="0" smtClean="0"/>
                        <a:t>48GB RAM (4GB per core)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4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Large Memory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Nodes: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Eight 512GB RAM nodes</a:t>
                      </a:r>
                    </a:p>
                    <a:p>
                      <a:r>
                        <a:rPr lang="en-US" dirty="0" smtClean="0"/>
                        <a:t>2 Intel Xeon</a:t>
                      </a:r>
                      <a:r>
                        <a:rPr lang="en-US" baseline="0" dirty="0" smtClean="0"/>
                        <a:t> E7-4830 2.13GHz CPU’s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GPU Nodes: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Eight Standard Nodes each with </a:t>
                      </a:r>
                      <a:r>
                        <a:rPr lang="en-US" dirty="0" err="1" smtClean="0"/>
                        <a:t>Nvidia</a:t>
                      </a:r>
                      <a:r>
                        <a:rPr lang="en-US" baseline="0" dirty="0" smtClean="0"/>
                        <a:t> T</a:t>
                      </a:r>
                      <a:r>
                        <a:rPr lang="en-US" dirty="0" smtClean="0"/>
                        <a:t>esla M2075 GPU</a:t>
                      </a:r>
                      <a:r>
                        <a:rPr lang="en-US" baseline="0" dirty="0" smtClean="0"/>
                        <a:t> cards (448 cores, 6GB RAM)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FF"/>
                          </a:solidFill>
                        </a:rPr>
                        <a:t>Visualisation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Nodes: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Two Dell R5500 servers with </a:t>
                      </a:r>
                      <a:r>
                        <a:rPr lang="en-US" dirty="0" err="1" smtClean="0"/>
                        <a:t>Nvidia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Quadro</a:t>
                      </a:r>
                      <a:r>
                        <a:rPr lang="en-US" dirty="0" smtClean="0"/>
                        <a:t> 6000 graphics. 2 Xeon</a:t>
                      </a:r>
                      <a:r>
                        <a:rPr lang="en-US" baseline="0" dirty="0" smtClean="0"/>
                        <a:t> X5650 CPU’s, 48BG RAM </a:t>
                      </a:r>
                      <a:endParaRPr lang="en-US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Network: 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QDR </a:t>
                      </a:r>
                      <a:r>
                        <a:rPr lang="en-US" dirty="0" err="1" smtClean="0"/>
                        <a:t>Infiniband</a:t>
                      </a:r>
                      <a:r>
                        <a:rPr lang="en-US" dirty="0" smtClean="0"/>
                        <a:t> 40GB/s networking throughout the whole cluster</a:t>
                      </a:r>
                      <a:endParaRPr lang="en-US" dirty="0"/>
                    </a:p>
                  </a:txBody>
                  <a:tcPr>
                    <a:solidFill>
                      <a:srgbClr val="95B3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Storage: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150TB</a:t>
                      </a:r>
                      <a:r>
                        <a:rPr lang="en-US" baseline="0" dirty="0" smtClean="0"/>
                        <a:t> of high performance LUSTRE parallel storage, capable of 3.5GB/s data transfer</a:t>
                      </a:r>
                      <a:endParaRPr lang="en-US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11089" y="1977007"/>
            <a:ext cx="817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ARCHIE-</a:t>
            </a:r>
            <a:r>
              <a:rPr lang="en-US" sz="2400" dirty="0" err="1" smtClean="0"/>
              <a:t>WeSt</a:t>
            </a:r>
            <a:r>
              <a:rPr lang="en-US" sz="2400" dirty="0" smtClean="0"/>
              <a:t> is a state-of-the-art water cooled 38 Teraflop HPC Facility located at the University of </a:t>
            </a:r>
            <a:r>
              <a:rPr lang="en-US" sz="2400" dirty="0" err="1" smtClean="0"/>
              <a:t>Strathclyde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5269" y="616601"/>
            <a:ext cx="45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Technical Specification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9561876" y="2233686"/>
            <a:ext cx="2651295" cy="1060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1876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088" y="1843359"/>
            <a:ext cx="804569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/>
            <a:endParaRPr lang="en-GB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2400" dirty="0" smtClean="0"/>
              <a:t>ARCHIE-</a:t>
            </a:r>
            <a:r>
              <a:rPr lang="en-US" sz="2400" dirty="0" err="1" smtClean="0"/>
              <a:t>WeSt</a:t>
            </a:r>
            <a:r>
              <a:rPr lang="en-US" sz="2400" dirty="0" smtClean="0"/>
              <a:t> uses the </a:t>
            </a:r>
            <a:r>
              <a:rPr lang="en-US" sz="2400" b="1" i="1" dirty="0" smtClean="0">
                <a:solidFill>
                  <a:srgbClr val="0000FF"/>
                </a:solidFill>
              </a:rPr>
              <a:t>Linux</a:t>
            </a:r>
            <a:r>
              <a:rPr lang="en-US" sz="2400" dirty="0" smtClean="0"/>
              <a:t> operating system but also offers Windows virtual machine where is required</a:t>
            </a:r>
          </a:p>
          <a:p>
            <a:pPr marL="171450" indent="-171450" algn="just">
              <a:buFont typeface="Arial"/>
              <a:buChar char="•"/>
            </a:pPr>
            <a:endParaRPr lang="en-US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US" sz="2400" dirty="0" smtClean="0"/>
              <a:t>It is possible to access ARCHIE-</a:t>
            </a:r>
            <a:r>
              <a:rPr lang="en-US" sz="2400" dirty="0" err="1" smtClean="0"/>
              <a:t>WeSt</a:t>
            </a:r>
            <a:r>
              <a:rPr lang="en-US" sz="2400" dirty="0" smtClean="0"/>
              <a:t> directly from a desktop computer using </a:t>
            </a:r>
            <a:r>
              <a:rPr lang="en-US" sz="2400" b="1" i="1" dirty="0" smtClean="0">
                <a:solidFill>
                  <a:srgbClr val="0000FF"/>
                </a:solidFill>
              </a:rPr>
              <a:t>Remote Desktop </a:t>
            </a:r>
            <a:r>
              <a:rPr lang="en-US" sz="2400" dirty="0" smtClean="0"/>
              <a:t>software</a:t>
            </a:r>
          </a:p>
          <a:p>
            <a:pPr marL="171450" lvl="0" indent="-171450" algn="just">
              <a:buFont typeface="Arial"/>
              <a:buChar char="•"/>
            </a:pPr>
            <a:endParaRPr lang="en-US" sz="1000" u="sng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US" sz="2400" dirty="0" smtClean="0"/>
              <a:t>We promote the use of </a:t>
            </a:r>
            <a:r>
              <a:rPr lang="en-US" sz="2400" b="1" i="1" dirty="0" smtClean="0">
                <a:solidFill>
                  <a:srgbClr val="0000FF"/>
                </a:solidFill>
              </a:rPr>
              <a:t>Open Source </a:t>
            </a:r>
            <a:r>
              <a:rPr lang="en-US" sz="2400" dirty="0" smtClean="0"/>
              <a:t>software and provide the access to many standard packages</a:t>
            </a:r>
          </a:p>
          <a:p>
            <a:pPr marL="171450" lvl="0" indent="-171450" algn="just">
              <a:buFont typeface="Arial"/>
              <a:buChar char="•"/>
            </a:pPr>
            <a:endParaRPr lang="en-US" sz="1000" dirty="0" smtClean="0"/>
          </a:p>
          <a:p>
            <a:pPr marL="171450" lvl="0" indent="-171450" algn="just">
              <a:buFont typeface="Arial"/>
              <a:buChar char="•"/>
            </a:pPr>
            <a:r>
              <a:rPr lang="en-US" sz="2400" dirty="0" smtClean="0"/>
              <a:t>We also provide access  to </a:t>
            </a:r>
            <a:r>
              <a:rPr lang="en-US" sz="2400" b="1" i="1" dirty="0" smtClean="0">
                <a:solidFill>
                  <a:srgbClr val="0000FF"/>
                </a:solidFill>
              </a:rPr>
              <a:t>Commercial Software </a:t>
            </a:r>
            <a:r>
              <a:rPr lang="en-US" sz="2400" dirty="0" smtClean="0"/>
              <a:t>either under the terms of the user’s own license or via short term license lease</a:t>
            </a:r>
            <a:endParaRPr lang="en-GB" sz="1000" dirty="0" smtClean="0"/>
          </a:p>
          <a:p>
            <a:pPr marL="171450" lvl="0" indent="-171450" algn="just"/>
            <a:endParaRPr lang="en-GB" sz="1000" dirty="0" smtClean="0"/>
          </a:p>
        </p:txBody>
      </p:sp>
      <p:pic>
        <p:nvPicPr>
          <p:cNvPr id="6" name="Picture 5" descr="archie_logo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9" y="616601"/>
            <a:ext cx="2259254" cy="868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5269" y="616601"/>
            <a:ext cx="45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</a:rPr>
              <a:t>Technical Specification</a:t>
            </a:r>
            <a:endParaRPr lang="en-U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38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45612</TotalTime>
  <Words>4584</Words>
  <Application>Microsoft Macintosh PowerPoint</Application>
  <PresentationFormat>On-screen Show (4:3)</PresentationFormat>
  <Paragraphs>633</Paragraphs>
  <Slides>69</Slides>
  <Notes>26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Office Theme</vt:lpstr>
      <vt:lpstr>Точечный рисунок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Future light sources – towards the atomic unit of time*</vt:lpstr>
      <vt:lpstr>Slide 54</vt:lpstr>
      <vt:lpstr>Slide 55</vt:lpstr>
      <vt:lpstr>Slide 56</vt:lpstr>
      <vt:lpstr>Slide 57</vt:lpstr>
      <vt:lpstr>Slide 58</vt:lpstr>
      <vt:lpstr>Oscillating wing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Company>University of Strathclyde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 Fedorov</dc:creator>
  <cp:lastModifiedBy>Karina Kubiak-Ossowska</cp:lastModifiedBy>
  <cp:revision>151</cp:revision>
  <dcterms:created xsi:type="dcterms:W3CDTF">2012-10-16T08:46:42Z</dcterms:created>
  <dcterms:modified xsi:type="dcterms:W3CDTF">2012-10-16T15:31:15Z</dcterms:modified>
</cp:coreProperties>
</file>