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4" r:id="rId1"/>
  </p:sldMasterIdLst>
  <p:notesMasterIdLst>
    <p:notesMasterId r:id="rId52"/>
  </p:notesMasterIdLst>
  <p:handoutMasterIdLst>
    <p:handoutMasterId r:id="rId53"/>
  </p:handoutMasterIdLst>
  <p:sldIdLst>
    <p:sldId id="262" r:id="rId2"/>
    <p:sldId id="266" r:id="rId3"/>
    <p:sldId id="387" r:id="rId4"/>
    <p:sldId id="403" r:id="rId5"/>
    <p:sldId id="388" r:id="rId6"/>
    <p:sldId id="389" r:id="rId7"/>
    <p:sldId id="390" r:id="rId8"/>
    <p:sldId id="394" r:id="rId9"/>
    <p:sldId id="395" r:id="rId10"/>
    <p:sldId id="392" r:id="rId11"/>
    <p:sldId id="294" r:id="rId12"/>
    <p:sldId id="401" r:id="rId13"/>
    <p:sldId id="402" r:id="rId14"/>
    <p:sldId id="429" r:id="rId15"/>
    <p:sldId id="393" r:id="rId16"/>
    <p:sldId id="397" r:id="rId17"/>
    <p:sldId id="396" r:id="rId18"/>
    <p:sldId id="398" r:id="rId19"/>
    <p:sldId id="400" r:id="rId20"/>
    <p:sldId id="399" r:id="rId21"/>
    <p:sldId id="405" r:id="rId22"/>
    <p:sldId id="406" r:id="rId23"/>
    <p:sldId id="404" r:id="rId24"/>
    <p:sldId id="413" r:id="rId25"/>
    <p:sldId id="427" r:id="rId26"/>
    <p:sldId id="428" r:id="rId27"/>
    <p:sldId id="408" r:id="rId28"/>
    <p:sldId id="409" r:id="rId29"/>
    <p:sldId id="410" r:id="rId30"/>
    <p:sldId id="411" r:id="rId31"/>
    <p:sldId id="418" r:id="rId32"/>
    <p:sldId id="414" r:id="rId33"/>
    <p:sldId id="415" r:id="rId34"/>
    <p:sldId id="419" r:id="rId35"/>
    <p:sldId id="420" r:id="rId36"/>
    <p:sldId id="425" r:id="rId37"/>
    <p:sldId id="421" r:id="rId38"/>
    <p:sldId id="424" r:id="rId39"/>
    <p:sldId id="422" r:id="rId40"/>
    <p:sldId id="432" r:id="rId41"/>
    <p:sldId id="433" r:id="rId42"/>
    <p:sldId id="434" r:id="rId43"/>
    <p:sldId id="435" r:id="rId44"/>
    <p:sldId id="437" r:id="rId45"/>
    <p:sldId id="436" r:id="rId46"/>
    <p:sldId id="438" r:id="rId47"/>
    <p:sldId id="439" r:id="rId48"/>
    <p:sldId id="440" r:id="rId49"/>
    <p:sldId id="423" r:id="rId50"/>
    <p:sldId id="426" r:id="rId51"/>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7B5D"/>
    <a:srgbClr val="385FAE"/>
    <a:srgbClr val="DCE6F2"/>
    <a:srgbClr val="376092"/>
    <a:srgbClr val="95B3D7"/>
    <a:srgbClr val="875F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21" autoAdjust="0"/>
    <p:restoredTop sz="90708" autoAdjust="0"/>
  </p:normalViewPr>
  <p:slideViewPr>
    <p:cSldViewPr snapToGrid="0" snapToObjects="1">
      <p:cViewPr>
        <p:scale>
          <a:sx n="100" d="100"/>
          <a:sy n="100" d="100"/>
        </p:scale>
        <p:origin x="-522"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image" Target="../media/image29.wmf"/><Relationship Id="rId7" Type="http://schemas.openxmlformats.org/officeDocument/2006/relationships/image" Target="../media/image33.wmf"/><Relationship Id="rId2" Type="http://schemas.openxmlformats.org/officeDocument/2006/relationships/image" Target="../media/image28.wmf"/><Relationship Id="rId1" Type="http://schemas.openxmlformats.org/officeDocument/2006/relationships/image" Target="NULL"/><Relationship Id="rId6" Type="http://schemas.openxmlformats.org/officeDocument/2006/relationships/image" Target="../media/image32.wmf"/><Relationship Id="rId5" Type="http://schemas.openxmlformats.org/officeDocument/2006/relationships/image" Target="../media/image31.wmf"/><Relationship Id="rId4" Type="http://schemas.openxmlformats.org/officeDocument/2006/relationships/image" Target="../media/image30.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1.wmf"/><Relationship Id="rId7" Type="http://schemas.openxmlformats.org/officeDocument/2006/relationships/image" Target="../media/image47.wmf"/><Relationship Id="rId2" Type="http://schemas.openxmlformats.org/officeDocument/2006/relationships/image" Target="../media/image70.wmf"/><Relationship Id="rId1" Type="http://schemas.openxmlformats.org/officeDocument/2006/relationships/image" Target="../media/image69.wmf"/><Relationship Id="rId6" Type="http://schemas.openxmlformats.org/officeDocument/2006/relationships/image" Target="../media/image74.wmf"/><Relationship Id="rId5" Type="http://schemas.openxmlformats.org/officeDocument/2006/relationships/image" Target="../media/image73.wmf"/><Relationship Id="rId4" Type="http://schemas.openxmlformats.org/officeDocument/2006/relationships/image" Target="../media/image7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76.wmf"/><Relationship Id="rId1" Type="http://schemas.openxmlformats.org/officeDocument/2006/relationships/image" Target="../media/image75.wmf"/><Relationship Id="rId5" Type="http://schemas.openxmlformats.org/officeDocument/2006/relationships/image" Target="../media/image63.wmf"/><Relationship Id="rId4" Type="http://schemas.openxmlformats.org/officeDocument/2006/relationships/image" Target="../media/image77.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3.wmf"/><Relationship Id="rId1" Type="http://schemas.openxmlformats.org/officeDocument/2006/relationships/image" Target="../media/image36.wmf"/><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49.wmf"/><Relationship Id="rId1" Type="http://schemas.openxmlformats.org/officeDocument/2006/relationships/image" Target="../media/image55.wmf"/><Relationship Id="rId6" Type="http://schemas.openxmlformats.org/officeDocument/2006/relationships/image" Target="../media/image57.wmf"/><Relationship Id="rId5" Type="http://schemas.openxmlformats.org/officeDocument/2006/relationships/image" Target="../media/image56.wmf"/><Relationship Id="rId4" Type="http://schemas.openxmlformats.org/officeDocument/2006/relationships/image" Target="../media/image5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4" Type="http://schemas.openxmlformats.org/officeDocument/2006/relationships/image" Target="../media/image57.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3.wmf"/><Relationship Id="rId7" Type="http://schemas.openxmlformats.org/officeDocument/2006/relationships/image" Target="../media/image67.wmf"/><Relationship Id="rId2" Type="http://schemas.openxmlformats.org/officeDocument/2006/relationships/image" Target="../media/image62.wmf"/><Relationship Id="rId1" Type="http://schemas.openxmlformats.org/officeDocument/2006/relationships/image" Target="../media/image61.wmf"/><Relationship Id="rId6" Type="http://schemas.openxmlformats.org/officeDocument/2006/relationships/image" Target="../media/image66.wmf"/><Relationship Id="rId5" Type="http://schemas.openxmlformats.org/officeDocument/2006/relationships/image" Target="../media/image65.wmf"/><Relationship Id="rId4" Type="http://schemas.openxmlformats.org/officeDocument/2006/relationships/image" Target="../media/image6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DDD15D12-1E23-4D13-A3AE-6CAE7C02E5EB}" type="datetimeFigureOut">
              <a:rPr lang="en-GB" smtClean="0"/>
              <a:pPr/>
              <a:t>19/02/2013</a:t>
            </a:fld>
            <a:endParaRPr lang="en-GB"/>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C6772A6C-4939-42E5-9BBB-1E691F0366EF}" type="slidenum">
              <a:rPr lang="en-GB" smtClean="0"/>
              <a:pPr/>
              <a:t>‹#›</a:t>
            </a:fld>
            <a:endParaRPr lang="en-GB"/>
          </a:p>
        </p:txBody>
      </p:sp>
    </p:spTree>
    <p:extLst>
      <p:ext uri="{BB962C8B-B14F-4D97-AF65-F5344CB8AC3E}">
        <p14:creationId xmlns:p14="http://schemas.microsoft.com/office/powerpoint/2010/main" val="2286976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6BDE530B-4B0A-394B-9FC0-1A469A4AD065}" type="datetimeFigureOut">
              <a:rPr lang="en-US" smtClean="0"/>
              <a:pPr/>
              <a:t>2/19/2013</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454FEBF5-6B30-E14D-9614-8C25C4688202}" type="slidenum">
              <a:rPr lang="en-US" smtClean="0"/>
              <a:pPr/>
              <a:t>‹#›</a:t>
            </a:fld>
            <a:endParaRPr lang="en-US"/>
          </a:p>
        </p:txBody>
      </p:sp>
    </p:spTree>
    <p:extLst>
      <p:ext uri="{BB962C8B-B14F-4D97-AF65-F5344CB8AC3E}">
        <p14:creationId xmlns:p14="http://schemas.microsoft.com/office/powerpoint/2010/main" val="11038463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bla</a:t>
            </a:r>
            <a:endParaRPr lang="en-US" dirty="0"/>
          </a:p>
        </p:txBody>
      </p:sp>
      <p:sp>
        <p:nvSpPr>
          <p:cNvPr id="4" name="Slide Number Placeholder 3"/>
          <p:cNvSpPr>
            <a:spLocks noGrp="1"/>
          </p:cNvSpPr>
          <p:nvPr>
            <p:ph type="sldNum" sz="quarter" idx="10"/>
          </p:nvPr>
        </p:nvSpPr>
        <p:spPr/>
        <p:txBody>
          <a:bodyPr/>
          <a:lstStyle/>
          <a:p>
            <a:fld id="{454FEBF5-6B30-E14D-9614-8C25C4688202}" type="slidenum">
              <a:rPr lang="en-US" smtClean="0"/>
              <a:pPr/>
              <a:t>11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78E0C7-429E-344C-ACCC-F1C2733F003A}" type="slidenum">
              <a:rPr lang="en-US"/>
              <a:pPr>
                <a:defRPr/>
              </a:pPr>
              <a:t>12</a:t>
            </a:fld>
            <a:endParaRPr lang="en-US"/>
          </a:p>
        </p:txBody>
      </p:sp>
      <p:sp>
        <p:nvSpPr>
          <p:cNvPr id="36866" name="Rectangle 2"/>
          <p:cNvSpPr>
            <a:spLocks noGrp="1" noRot="1" noChangeAspect="1" noChangeArrowheads="1" noTextEdit="1"/>
          </p:cNvSpPr>
          <p:nvPr>
            <p:ph type="sldImg"/>
          </p:nvPr>
        </p:nvSpPr>
        <p:spPr>
          <a:xfrm>
            <a:off x="919163" y="744538"/>
            <a:ext cx="4962525" cy="3722687"/>
          </a:xfrm>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a:lstStyle/>
          <a:p>
            <a:r>
              <a:rPr lang="en-GB" dirty="0" smtClean="0"/>
              <a:t>Artificial life</a:t>
            </a:r>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78E0C7-429E-344C-ACCC-F1C2733F003A}" type="slidenum">
              <a:rPr lang="en-US"/>
              <a:pPr>
                <a:defRPr/>
              </a:pPr>
              <a:t>13</a:t>
            </a:fld>
            <a:endParaRPr lang="en-US"/>
          </a:p>
        </p:txBody>
      </p:sp>
      <p:sp>
        <p:nvSpPr>
          <p:cNvPr id="36866" name="Rectangle 2"/>
          <p:cNvSpPr>
            <a:spLocks noGrp="1" noRot="1" noChangeAspect="1" noChangeArrowheads="1" noTextEdit="1"/>
          </p:cNvSpPr>
          <p:nvPr>
            <p:ph type="sldImg"/>
          </p:nvPr>
        </p:nvSpPr>
        <p:spPr>
          <a:xfrm>
            <a:off x="919163" y="744538"/>
            <a:ext cx="4962525" cy="3722687"/>
          </a:xfrm>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a:lstStyle/>
          <a:p>
            <a:r>
              <a:rPr lang="en-GB" dirty="0" smtClean="0"/>
              <a:t>Artificial life</a:t>
            </a:r>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78E0C7-429E-344C-ACCC-F1C2733F003A}" type="slidenum">
              <a:rPr lang="en-US"/>
              <a:pPr>
                <a:defRPr/>
              </a:pPr>
              <a:t>14</a:t>
            </a:fld>
            <a:endParaRPr lang="en-US"/>
          </a:p>
        </p:txBody>
      </p:sp>
      <p:sp>
        <p:nvSpPr>
          <p:cNvPr id="36866" name="Rectangle 2"/>
          <p:cNvSpPr>
            <a:spLocks noGrp="1" noRot="1" noChangeAspect="1" noChangeArrowheads="1" noTextEdit="1"/>
          </p:cNvSpPr>
          <p:nvPr>
            <p:ph type="sldImg"/>
          </p:nvPr>
        </p:nvSpPr>
        <p:spPr>
          <a:xfrm>
            <a:off x="919163" y="744538"/>
            <a:ext cx="4962525" cy="3722687"/>
          </a:xfrm>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a:lstStyle/>
          <a:p>
            <a:r>
              <a:rPr lang="en-GB" dirty="0" smtClean="0"/>
              <a:t>Artificial life</a:t>
            </a:r>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a:p>
        </p:txBody>
      </p:sp>
      <p:sp>
        <p:nvSpPr>
          <p:cNvPr id="4" name="Date Placeholder 3"/>
          <p:cNvSpPr>
            <a:spLocks noGrp="1"/>
          </p:cNvSpPr>
          <p:nvPr>
            <p:ph type="dt" sz="half" idx="10"/>
          </p:nvPr>
        </p:nvSpPr>
        <p:spPr/>
        <p:txBody>
          <a:bodyPr/>
          <a:lstStyle/>
          <a:p>
            <a:fld id="{6FD2AA49-9AAC-3C42-97C9-A6B3E7E41D9A}" type="datetimeFigureOut">
              <a:rPr lang="en-US" smtClean="0"/>
              <a:pPr/>
              <a:t>2/19/2013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6A890-7E6F-5447-8C3B-FC9C15B8CDB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6FD2AA49-9AAC-3C42-97C9-A6B3E7E41D9A}" type="datetimeFigureOut">
              <a:rPr lang="en-US" smtClean="0"/>
              <a:pPr/>
              <a:t>2/19/2013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6A890-7E6F-5447-8C3B-FC9C15B8CDB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6FD2AA49-9AAC-3C42-97C9-A6B3E7E41D9A}" type="datetimeFigureOut">
              <a:rPr lang="en-US" smtClean="0"/>
              <a:pPr/>
              <a:t>2/19/2013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6A890-7E6F-5447-8C3B-FC9C15B8CDB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6FD2AA49-9AAC-3C42-97C9-A6B3E7E41D9A}" type="datetimeFigureOut">
              <a:rPr lang="en-US" smtClean="0"/>
              <a:pPr/>
              <a:t>2/19/2013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6A890-7E6F-5447-8C3B-FC9C15B8CDB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6FD2AA49-9AAC-3C42-97C9-A6B3E7E41D9A}" type="datetimeFigureOut">
              <a:rPr lang="en-US" smtClean="0"/>
              <a:pPr/>
              <a:t>2/19/2013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6A890-7E6F-5447-8C3B-FC9C15B8CDB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p:txBody>
          <a:bodyPr/>
          <a:lstStyle/>
          <a:p>
            <a:fld id="{6FD2AA49-9AAC-3C42-97C9-A6B3E7E41D9A}" type="datetimeFigureOut">
              <a:rPr lang="en-US" smtClean="0"/>
              <a:pPr/>
              <a:t>2/19/2013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06A890-7E6F-5447-8C3B-FC9C15B8CDB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6"/>
          <p:cNvSpPr>
            <a:spLocks noGrp="1"/>
          </p:cNvSpPr>
          <p:nvPr>
            <p:ph type="dt" sz="half" idx="10"/>
          </p:nvPr>
        </p:nvSpPr>
        <p:spPr/>
        <p:txBody>
          <a:bodyPr/>
          <a:lstStyle/>
          <a:p>
            <a:fld id="{6FD2AA49-9AAC-3C42-97C9-A6B3E7E41D9A}" type="datetimeFigureOut">
              <a:rPr lang="en-US" smtClean="0"/>
              <a:pPr/>
              <a:t>2/19/2013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06A890-7E6F-5447-8C3B-FC9C15B8CDB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6FD2AA49-9AAC-3C42-97C9-A6B3E7E41D9A}" type="datetimeFigureOut">
              <a:rPr lang="en-US" smtClean="0"/>
              <a:pPr/>
              <a:t>2/19/2013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06A890-7E6F-5447-8C3B-FC9C15B8CDB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D2AA49-9AAC-3C42-97C9-A6B3E7E41D9A}" type="datetimeFigureOut">
              <a:rPr lang="en-US" smtClean="0"/>
              <a:pPr/>
              <a:t>2/19/2013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06A890-7E6F-5447-8C3B-FC9C15B8CDB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FD2AA49-9AAC-3C42-97C9-A6B3E7E41D9A}" type="datetimeFigureOut">
              <a:rPr lang="en-US" smtClean="0"/>
              <a:pPr/>
              <a:t>2/19/2013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06A890-7E6F-5447-8C3B-FC9C15B8CDB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FD2AA49-9AAC-3C42-97C9-A6B3E7E41D9A}" type="datetimeFigureOut">
              <a:rPr lang="en-US" smtClean="0"/>
              <a:pPr/>
              <a:t>2/19/2013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06A890-7E6F-5447-8C3B-FC9C15B8CDB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D2AA49-9AAC-3C42-97C9-A6B3E7E41D9A}" type="datetimeFigureOut">
              <a:rPr lang="en-US" smtClean="0"/>
              <a:pPr/>
              <a:t>2/19/2013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06A890-7E6F-5447-8C3B-FC9C15B8CDB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gif"/></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www.rcsb.org/pdb/home/home.do"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31.wmf"/><Relationship Id="rId18" Type="http://schemas.openxmlformats.org/officeDocument/2006/relationships/oleObject" Target="../embeddings/oleObject7.bin"/><Relationship Id="rId3" Type="http://schemas.openxmlformats.org/officeDocument/2006/relationships/image" Target="../media/image2.jpeg"/><Relationship Id="rId21" Type="http://schemas.openxmlformats.org/officeDocument/2006/relationships/image" Target="../media/image34.wmf"/><Relationship Id="rId7" Type="http://schemas.openxmlformats.org/officeDocument/2006/relationships/image" Target="../media/image28.wmf"/><Relationship Id="rId12" Type="http://schemas.openxmlformats.org/officeDocument/2006/relationships/oleObject" Target="../embeddings/oleObject5.bin"/><Relationship Id="rId17" Type="http://schemas.openxmlformats.org/officeDocument/2006/relationships/image" Target="../media/image32.wmf"/><Relationship Id="rId2" Type="http://schemas.openxmlformats.org/officeDocument/2006/relationships/slideLayout" Target="../slideLayouts/slideLayout2.xml"/><Relationship Id="rId16" Type="http://schemas.openxmlformats.org/officeDocument/2006/relationships/oleObject" Target="../embeddings/oleObject6.bin"/><Relationship Id="rId20" Type="http://schemas.openxmlformats.org/officeDocument/2006/relationships/oleObject" Target="../embeddings/oleObject8.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0.wmf"/><Relationship Id="rId5" Type="http://schemas.openxmlformats.org/officeDocument/2006/relationships/oleObject" Target="../embeddings/oleObject1.bin"/><Relationship Id="rId15" Type="http://schemas.openxmlformats.org/officeDocument/2006/relationships/image" Target="../media/image35.png"/><Relationship Id="rId10" Type="http://schemas.openxmlformats.org/officeDocument/2006/relationships/oleObject" Target="../embeddings/oleObject4.bin"/><Relationship Id="rId19" Type="http://schemas.openxmlformats.org/officeDocument/2006/relationships/image" Target="../media/image33.wmf"/><Relationship Id="rId4" Type="http://schemas.openxmlformats.org/officeDocument/2006/relationships/image" Target="../media/image3.jpeg"/><Relationship Id="rId9" Type="http://schemas.openxmlformats.org/officeDocument/2006/relationships/image" Target="../media/image29.wmf"/><Relationship Id="rId14" Type="http://schemas.openxmlformats.org/officeDocument/2006/relationships/image" Target="../media/image25.jpe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38.wmf"/><Relationship Id="rId3" Type="http://schemas.openxmlformats.org/officeDocument/2006/relationships/image" Target="../media/image2.jpeg"/><Relationship Id="rId7" Type="http://schemas.openxmlformats.org/officeDocument/2006/relationships/image" Target="../media/image25.jpeg"/><Relationship Id="rId12" Type="http://schemas.openxmlformats.org/officeDocument/2006/relationships/oleObject" Target="../embeddings/oleObject12.bin"/><Relationship Id="rId17" Type="http://schemas.openxmlformats.org/officeDocument/2006/relationships/image" Target="../media/image40.wmf"/><Relationship Id="rId2" Type="http://schemas.openxmlformats.org/officeDocument/2006/relationships/slideLayout" Target="../slideLayouts/slideLayout2.xml"/><Relationship Id="rId16" Type="http://schemas.openxmlformats.org/officeDocument/2006/relationships/oleObject" Target="../embeddings/oleObject14.bin"/><Relationship Id="rId1" Type="http://schemas.openxmlformats.org/officeDocument/2006/relationships/vmlDrawing" Target="../drawings/vmlDrawing2.vml"/><Relationship Id="rId6" Type="http://schemas.openxmlformats.org/officeDocument/2006/relationships/image" Target="../media/image36.wmf"/><Relationship Id="rId11" Type="http://schemas.openxmlformats.org/officeDocument/2006/relationships/image" Target="../media/image37.wmf"/><Relationship Id="rId5" Type="http://schemas.openxmlformats.org/officeDocument/2006/relationships/oleObject" Target="../embeddings/oleObject9.bin"/><Relationship Id="rId15" Type="http://schemas.openxmlformats.org/officeDocument/2006/relationships/image" Target="../media/image39.wmf"/><Relationship Id="rId10" Type="http://schemas.openxmlformats.org/officeDocument/2006/relationships/oleObject" Target="../embeddings/oleObject11.bin"/><Relationship Id="rId4" Type="http://schemas.openxmlformats.org/officeDocument/2006/relationships/image" Target="../media/image3.jpeg"/><Relationship Id="rId9" Type="http://schemas.openxmlformats.org/officeDocument/2006/relationships/image" Target="../media/image33.wmf"/><Relationship Id="rId14" Type="http://schemas.openxmlformats.org/officeDocument/2006/relationships/oleObject" Target="../embeddings/oleObject13.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image" Target="../media/image2.jpeg"/><Relationship Id="rId7"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5.bin"/><Relationship Id="rId5" Type="http://schemas.openxmlformats.org/officeDocument/2006/relationships/image" Target="../media/image43.png"/><Relationship Id="rId4" Type="http://schemas.openxmlformats.org/officeDocument/2006/relationships/image" Target="../media/image3.jpeg"/><Relationship Id="rId9" Type="http://schemas.openxmlformats.org/officeDocument/2006/relationships/image" Target="../media/image42.wmf"/></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27.xml.rels><?xml version="1.0" encoding="UTF-8" standalone="yes"?>
<Relationships xmlns="http://schemas.openxmlformats.org/package/2006/relationships"><Relationship Id="rId8" Type="http://schemas.openxmlformats.org/officeDocument/2006/relationships/image" Target="../media/image47.wmf"/><Relationship Id="rId13" Type="http://schemas.openxmlformats.org/officeDocument/2006/relationships/oleObject" Target="../embeddings/oleObject21.bin"/><Relationship Id="rId3" Type="http://schemas.openxmlformats.org/officeDocument/2006/relationships/image" Target="../media/image2.jpeg"/><Relationship Id="rId7" Type="http://schemas.openxmlformats.org/officeDocument/2006/relationships/oleObject" Target="../embeddings/oleObject18.bin"/><Relationship Id="rId12" Type="http://schemas.openxmlformats.org/officeDocument/2006/relationships/image" Target="../media/image49.wmf"/><Relationship Id="rId2" Type="http://schemas.openxmlformats.org/officeDocument/2006/relationships/slideLayout" Target="../slideLayouts/slideLayout2.xml"/><Relationship Id="rId16" Type="http://schemas.openxmlformats.org/officeDocument/2006/relationships/image" Target="../media/image51.wmf"/><Relationship Id="rId1" Type="http://schemas.openxmlformats.org/officeDocument/2006/relationships/vmlDrawing" Target="../drawings/vmlDrawing4.vml"/><Relationship Id="rId6" Type="http://schemas.openxmlformats.org/officeDocument/2006/relationships/image" Target="../media/image46.wmf"/><Relationship Id="rId11" Type="http://schemas.openxmlformats.org/officeDocument/2006/relationships/oleObject" Target="../embeddings/oleObject20.bin"/><Relationship Id="rId5" Type="http://schemas.openxmlformats.org/officeDocument/2006/relationships/oleObject" Target="../embeddings/oleObject17.bin"/><Relationship Id="rId15" Type="http://schemas.openxmlformats.org/officeDocument/2006/relationships/oleObject" Target="../embeddings/oleObject22.bin"/><Relationship Id="rId10" Type="http://schemas.openxmlformats.org/officeDocument/2006/relationships/image" Target="../media/image48.wmf"/><Relationship Id="rId4" Type="http://schemas.openxmlformats.org/officeDocument/2006/relationships/image" Target="../media/image3.jpeg"/><Relationship Id="rId9" Type="http://schemas.openxmlformats.org/officeDocument/2006/relationships/oleObject" Target="../embeddings/oleObject19.bin"/><Relationship Id="rId14" Type="http://schemas.openxmlformats.org/officeDocument/2006/relationships/image" Target="../media/image50.wmf"/></Relationships>
</file>

<file path=ppt/slides/_rels/slide28.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2.jpeg"/><Relationship Id="rId7"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2.wmf"/><Relationship Id="rId5" Type="http://schemas.openxmlformats.org/officeDocument/2006/relationships/oleObject" Target="../embeddings/oleObject23.bin"/><Relationship Id="rId10" Type="http://schemas.openxmlformats.org/officeDocument/2006/relationships/image" Target="../media/image54.wmf"/><Relationship Id="rId4" Type="http://schemas.openxmlformats.org/officeDocument/2006/relationships/image" Target="../media/image3.jpeg"/><Relationship Id="rId9" Type="http://schemas.openxmlformats.org/officeDocument/2006/relationships/oleObject" Target="../embeddings/oleObject25.bin"/></Relationships>
</file>

<file path=ppt/slides/_rels/slide29.xml.rels><?xml version="1.0" encoding="UTF-8" standalone="yes"?>
<Relationships xmlns="http://schemas.openxmlformats.org/package/2006/relationships"><Relationship Id="rId8" Type="http://schemas.openxmlformats.org/officeDocument/2006/relationships/image" Target="../media/image49.wmf"/><Relationship Id="rId13" Type="http://schemas.openxmlformats.org/officeDocument/2006/relationships/oleObject" Target="../embeddings/oleObject30.bin"/><Relationship Id="rId3" Type="http://schemas.openxmlformats.org/officeDocument/2006/relationships/image" Target="../media/image2.jpeg"/><Relationship Id="rId7" Type="http://schemas.openxmlformats.org/officeDocument/2006/relationships/oleObject" Target="../embeddings/oleObject27.bin"/><Relationship Id="rId12" Type="http://schemas.openxmlformats.org/officeDocument/2006/relationships/image" Target="../media/image54.wmf"/><Relationship Id="rId2" Type="http://schemas.openxmlformats.org/officeDocument/2006/relationships/slideLayout" Target="../slideLayouts/slideLayout2.xml"/><Relationship Id="rId16" Type="http://schemas.openxmlformats.org/officeDocument/2006/relationships/image" Target="../media/image57.wmf"/><Relationship Id="rId1" Type="http://schemas.openxmlformats.org/officeDocument/2006/relationships/vmlDrawing" Target="../drawings/vmlDrawing6.vml"/><Relationship Id="rId6" Type="http://schemas.openxmlformats.org/officeDocument/2006/relationships/image" Target="../media/image55.wmf"/><Relationship Id="rId11" Type="http://schemas.openxmlformats.org/officeDocument/2006/relationships/oleObject" Target="../embeddings/oleObject29.bin"/><Relationship Id="rId5" Type="http://schemas.openxmlformats.org/officeDocument/2006/relationships/oleObject" Target="../embeddings/oleObject26.bin"/><Relationship Id="rId15" Type="http://schemas.openxmlformats.org/officeDocument/2006/relationships/oleObject" Target="../embeddings/oleObject31.bin"/><Relationship Id="rId10" Type="http://schemas.openxmlformats.org/officeDocument/2006/relationships/image" Target="../media/image51.wmf"/><Relationship Id="rId4" Type="http://schemas.openxmlformats.org/officeDocument/2006/relationships/image" Target="../media/image3.jpeg"/><Relationship Id="rId9" Type="http://schemas.openxmlformats.org/officeDocument/2006/relationships/oleObject" Target="../embeddings/oleObject28.bin"/><Relationship Id="rId14" Type="http://schemas.openxmlformats.org/officeDocument/2006/relationships/image" Target="../media/image56.wm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image" Target="../media/image2.jpeg"/><Relationship Id="rId7" Type="http://schemas.openxmlformats.org/officeDocument/2006/relationships/oleObject" Target="../embeddings/oleObject33.bin"/><Relationship Id="rId12" Type="http://schemas.openxmlformats.org/officeDocument/2006/relationships/image" Target="../media/image57.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58.wmf"/><Relationship Id="rId11" Type="http://schemas.openxmlformats.org/officeDocument/2006/relationships/oleObject" Target="../embeddings/oleObject35.bin"/><Relationship Id="rId5" Type="http://schemas.openxmlformats.org/officeDocument/2006/relationships/oleObject" Target="../embeddings/oleObject32.bin"/><Relationship Id="rId10" Type="http://schemas.openxmlformats.org/officeDocument/2006/relationships/image" Target="../media/image60.wmf"/><Relationship Id="rId4" Type="http://schemas.openxmlformats.org/officeDocument/2006/relationships/image" Target="../media/image3.jpeg"/><Relationship Id="rId9" Type="http://schemas.openxmlformats.org/officeDocument/2006/relationships/oleObject" Target="../embeddings/oleObject34.bin"/></Relationships>
</file>

<file path=ppt/slides/_rels/slide31.xml.rels><?xml version="1.0" encoding="UTF-8" standalone="yes"?>
<Relationships xmlns="http://schemas.openxmlformats.org/package/2006/relationships"><Relationship Id="rId8" Type="http://schemas.openxmlformats.org/officeDocument/2006/relationships/image" Target="../media/image62.wmf"/><Relationship Id="rId13" Type="http://schemas.openxmlformats.org/officeDocument/2006/relationships/oleObject" Target="../embeddings/oleObject40.bin"/><Relationship Id="rId18" Type="http://schemas.openxmlformats.org/officeDocument/2006/relationships/oleObject" Target="../embeddings/oleObject43.bin"/><Relationship Id="rId3" Type="http://schemas.openxmlformats.org/officeDocument/2006/relationships/image" Target="../media/image2.jpeg"/><Relationship Id="rId7" Type="http://schemas.openxmlformats.org/officeDocument/2006/relationships/oleObject" Target="../embeddings/oleObject37.bin"/><Relationship Id="rId12" Type="http://schemas.openxmlformats.org/officeDocument/2006/relationships/image" Target="../media/image64.wmf"/><Relationship Id="rId17" Type="http://schemas.openxmlformats.org/officeDocument/2006/relationships/oleObject" Target="../embeddings/oleObject42.bin"/><Relationship Id="rId2" Type="http://schemas.openxmlformats.org/officeDocument/2006/relationships/slideLayout" Target="../slideLayouts/slideLayout2.xml"/><Relationship Id="rId16" Type="http://schemas.openxmlformats.org/officeDocument/2006/relationships/image" Target="../media/image66.wmf"/><Relationship Id="rId1" Type="http://schemas.openxmlformats.org/officeDocument/2006/relationships/vmlDrawing" Target="../drawings/vmlDrawing8.vml"/><Relationship Id="rId6" Type="http://schemas.openxmlformats.org/officeDocument/2006/relationships/image" Target="../media/image61.wmf"/><Relationship Id="rId11" Type="http://schemas.openxmlformats.org/officeDocument/2006/relationships/oleObject" Target="../embeddings/oleObject39.bin"/><Relationship Id="rId5" Type="http://schemas.openxmlformats.org/officeDocument/2006/relationships/oleObject" Target="../embeddings/oleObject36.bin"/><Relationship Id="rId15" Type="http://schemas.openxmlformats.org/officeDocument/2006/relationships/oleObject" Target="../embeddings/oleObject41.bin"/><Relationship Id="rId10" Type="http://schemas.openxmlformats.org/officeDocument/2006/relationships/image" Target="../media/image63.wmf"/><Relationship Id="rId19" Type="http://schemas.openxmlformats.org/officeDocument/2006/relationships/image" Target="../media/image67.wmf"/><Relationship Id="rId4" Type="http://schemas.openxmlformats.org/officeDocument/2006/relationships/image" Target="../media/image3.jpeg"/><Relationship Id="rId9" Type="http://schemas.openxmlformats.org/officeDocument/2006/relationships/oleObject" Target="../embeddings/oleObject38.bin"/><Relationship Id="rId14" Type="http://schemas.openxmlformats.org/officeDocument/2006/relationships/image" Target="../media/image65.wmf"/></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68.wmf"/><Relationship Id="rId5" Type="http://schemas.openxmlformats.org/officeDocument/2006/relationships/oleObject" Target="../embeddings/oleObject44.bin"/><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8" Type="http://schemas.openxmlformats.org/officeDocument/2006/relationships/image" Target="../media/image70.wmf"/><Relationship Id="rId13" Type="http://schemas.openxmlformats.org/officeDocument/2006/relationships/oleObject" Target="../embeddings/oleObject49.bin"/><Relationship Id="rId18" Type="http://schemas.openxmlformats.org/officeDocument/2006/relationships/image" Target="../media/image47.wmf"/><Relationship Id="rId3" Type="http://schemas.openxmlformats.org/officeDocument/2006/relationships/image" Target="../media/image2.jpeg"/><Relationship Id="rId7" Type="http://schemas.openxmlformats.org/officeDocument/2006/relationships/oleObject" Target="../embeddings/oleObject46.bin"/><Relationship Id="rId12" Type="http://schemas.openxmlformats.org/officeDocument/2006/relationships/image" Target="../media/image72.wmf"/><Relationship Id="rId17" Type="http://schemas.openxmlformats.org/officeDocument/2006/relationships/oleObject" Target="../embeddings/oleObject51.bin"/><Relationship Id="rId2" Type="http://schemas.openxmlformats.org/officeDocument/2006/relationships/slideLayout" Target="../slideLayouts/slideLayout2.xml"/><Relationship Id="rId16" Type="http://schemas.openxmlformats.org/officeDocument/2006/relationships/image" Target="../media/image74.wmf"/><Relationship Id="rId1" Type="http://schemas.openxmlformats.org/officeDocument/2006/relationships/vmlDrawing" Target="../drawings/vmlDrawing10.vml"/><Relationship Id="rId6" Type="http://schemas.openxmlformats.org/officeDocument/2006/relationships/image" Target="../media/image69.wmf"/><Relationship Id="rId11" Type="http://schemas.openxmlformats.org/officeDocument/2006/relationships/oleObject" Target="../embeddings/oleObject48.bin"/><Relationship Id="rId5" Type="http://schemas.openxmlformats.org/officeDocument/2006/relationships/oleObject" Target="../embeddings/oleObject45.bin"/><Relationship Id="rId15" Type="http://schemas.openxmlformats.org/officeDocument/2006/relationships/oleObject" Target="../embeddings/oleObject50.bin"/><Relationship Id="rId10" Type="http://schemas.openxmlformats.org/officeDocument/2006/relationships/image" Target="../media/image71.wmf"/><Relationship Id="rId4" Type="http://schemas.openxmlformats.org/officeDocument/2006/relationships/image" Target="../media/image3.jpeg"/><Relationship Id="rId9" Type="http://schemas.openxmlformats.org/officeDocument/2006/relationships/oleObject" Target="../embeddings/oleObject47.bin"/><Relationship Id="rId14" Type="http://schemas.openxmlformats.org/officeDocument/2006/relationships/image" Target="../media/image73.wmf"/></Relationships>
</file>

<file path=ppt/slides/_rels/slide35.xml.rels><?xml version="1.0" encoding="UTF-8" standalone="yes"?>
<Relationships xmlns="http://schemas.openxmlformats.org/package/2006/relationships"><Relationship Id="rId8" Type="http://schemas.openxmlformats.org/officeDocument/2006/relationships/image" Target="../media/image76.wmf"/><Relationship Id="rId13" Type="http://schemas.openxmlformats.org/officeDocument/2006/relationships/oleObject" Target="../embeddings/oleObject56.bin"/><Relationship Id="rId3" Type="http://schemas.openxmlformats.org/officeDocument/2006/relationships/image" Target="../media/image2.jpeg"/><Relationship Id="rId7" Type="http://schemas.openxmlformats.org/officeDocument/2006/relationships/oleObject" Target="../embeddings/oleObject53.bin"/><Relationship Id="rId12" Type="http://schemas.openxmlformats.org/officeDocument/2006/relationships/image" Target="../media/image77.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75.wmf"/><Relationship Id="rId11" Type="http://schemas.openxmlformats.org/officeDocument/2006/relationships/oleObject" Target="../embeddings/oleObject55.bin"/><Relationship Id="rId5" Type="http://schemas.openxmlformats.org/officeDocument/2006/relationships/oleObject" Target="../embeddings/oleObject52.bin"/><Relationship Id="rId10" Type="http://schemas.openxmlformats.org/officeDocument/2006/relationships/image" Target="../media/image67.wmf"/><Relationship Id="rId4" Type="http://schemas.openxmlformats.org/officeDocument/2006/relationships/image" Target="../media/image3.jpeg"/><Relationship Id="rId9" Type="http://schemas.openxmlformats.org/officeDocument/2006/relationships/oleObject" Target="../embeddings/oleObject54.bin"/><Relationship Id="rId14" Type="http://schemas.openxmlformats.org/officeDocument/2006/relationships/image" Target="../media/image63.wmf"/></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image" Target="../media/image2.jpeg"/><Relationship Id="rId7" Type="http://schemas.openxmlformats.org/officeDocument/2006/relationships/oleObject" Target="../embeddings/oleObject58.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78.wmf"/><Relationship Id="rId5" Type="http://schemas.openxmlformats.org/officeDocument/2006/relationships/oleObject" Target="../embeddings/oleObject57.bin"/><Relationship Id="rId10" Type="http://schemas.openxmlformats.org/officeDocument/2006/relationships/image" Target="../media/image80.wmf"/><Relationship Id="rId4" Type="http://schemas.openxmlformats.org/officeDocument/2006/relationships/image" Target="../media/image3.jpeg"/><Relationship Id="rId9" Type="http://schemas.openxmlformats.org/officeDocument/2006/relationships/oleObject" Target="../embeddings/oleObject59.bin"/></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image" Target="../media/image2.jpeg"/><Relationship Id="rId7" Type="http://schemas.openxmlformats.org/officeDocument/2006/relationships/oleObject" Target="../embeddings/oleObject61.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82.wmf"/><Relationship Id="rId5" Type="http://schemas.openxmlformats.org/officeDocument/2006/relationships/oleObject" Target="../embeddings/oleObject60.bin"/><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image" Target="../media/image2.jpeg"/><Relationship Id="rId7" Type="http://schemas.openxmlformats.org/officeDocument/2006/relationships/oleObject" Target="../embeddings/oleObject62.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88.tiff"/><Relationship Id="rId5" Type="http://schemas.openxmlformats.org/officeDocument/2006/relationships/image" Target="../media/image87.tiff"/><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61613" y="3219450"/>
            <a:ext cx="8544281" cy="2718474"/>
          </a:xfrm>
          <a:prstGeom prst="rect">
            <a:avLst/>
          </a:prstGeom>
        </p:spPr>
        <p:txBody>
          <a:bodyPr vert="horz" lIns="91440" tIns="45720" rIns="91440" bIns="45720" rtlCol="0">
            <a:normAutofit fontScale="775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n-GB" sz="6400" b="1" dirty="0" smtClean="0">
                <a:solidFill>
                  <a:srgbClr val="385FAE"/>
                </a:solidFill>
              </a:rPr>
              <a:t>Basic Principles of Molecular Dynamics (MD) theory</a:t>
            </a:r>
            <a:endParaRPr lang="en-GB" sz="1900" b="1" dirty="0" smtClean="0">
              <a:solidFill>
                <a:srgbClr val="385FAE"/>
              </a:solidFill>
            </a:endParaRPr>
          </a:p>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57" b="1" dirty="0" smtClean="0">
                <a:solidFill>
                  <a:schemeClr val="bg1">
                    <a:lumMod val="50000"/>
                  </a:schemeClr>
                </a:solidFill>
              </a:rPr>
              <a:t>Dr Karina </a:t>
            </a:r>
            <a:r>
              <a:rPr lang="en-US" sz="2857" b="1" dirty="0" err="1" smtClean="0">
                <a:solidFill>
                  <a:schemeClr val="bg1">
                    <a:lumMod val="50000"/>
                  </a:schemeClr>
                </a:solidFill>
              </a:rPr>
              <a:t>Kubiak</a:t>
            </a:r>
            <a:r>
              <a:rPr lang="en-US" sz="2857" b="1" dirty="0" smtClean="0">
                <a:solidFill>
                  <a:schemeClr val="bg1">
                    <a:lumMod val="50000"/>
                  </a:schemeClr>
                </a:solidFill>
              </a:rPr>
              <a:t> - </a:t>
            </a:r>
            <a:r>
              <a:rPr lang="en-US" sz="2857" b="1" dirty="0" err="1" smtClean="0">
                <a:solidFill>
                  <a:schemeClr val="bg1">
                    <a:lumMod val="50000"/>
                  </a:schemeClr>
                </a:solidFill>
              </a:rPr>
              <a:t>Ossowska</a:t>
            </a:r>
            <a:endParaRPr lang="en-US" sz="2857" b="1" dirty="0" smtClean="0">
              <a:solidFill>
                <a:schemeClr val="bg1">
                  <a:lumMod val="50000"/>
                </a:schemeClr>
              </a:solidFill>
            </a:endParaRPr>
          </a:p>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57" b="1" dirty="0" smtClean="0">
                <a:solidFill>
                  <a:schemeClr val="bg1">
                    <a:lumMod val="50000"/>
                  </a:schemeClr>
                </a:solidFill>
              </a:rPr>
              <a:t>High Performance Computing Support Team</a:t>
            </a:r>
          </a:p>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57" b="1" dirty="0" smtClean="0">
                <a:solidFill>
                  <a:schemeClr val="bg1">
                    <a:lumMod val="50000"/>
                  </a:schemeClr>
                </a:solidFill>
              </a:rPr>
              <a:t>Department of Physics</a:t>
            </a:r>
          </a:p>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sz="2857" b="1" dirty="0" smtClean="0">
              <a:solidFill>
                <a:schemeClr val="bg1">
                  <a:lumMod val="50000"/>
                </a:schemeClr>
              </a:solidFill>
            </a:endParaRPr>
          </a:p>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57" b="1" dirty="0" smtClean="0">
                <a:solidFill>
                  <a:schemeClr val="bg1">
                    <a:lumMod val="50000"/>
                  </a:schemeClr>
                </a:solidFill>
              </a:rPr>
              <a:t>e-mail: </a:t>
            </a:r>
            <a:r>
              <a:rPr lang="en-US" sz="2857" b="1" dirty="0" err="1" smtClean="0">
                <a:solidFill>
                  <a:schemeClr val="bg1">
                    <a:lumMod val="50000"/>
                  </a:schemeClr>
                </a:solidFill>
              </a:rPr>
              <a:t>karina.kubiak@strath.ac.uk</a:t>
            </a:r>
            <a:endParaRPr lang="en-GB" sz="2857" b="1" dirty="0" smtClean="0">
              <a:solidFill>
                <a:schemeClr val="bg1">
                  <a:lumMod val="50000"/>
                </a:schemeClr>
              </a:solidFill>
            </a:endParaRPr>
          </a:p>
          <a:p>
            <a:pPr marL="342900" marR="0" lvl="0" indent="-342900" algn="l" defTabSz="914400" rtl="0" eaLnBrk="1" fontAlgn="auto" latinLnBrk="0" hangingPunct="1">
              <a:lnSpc>
                <a:spcPct val="100000"/>
              </a:lnSpc>
              <a:spcBef>
                <a:spcPct val="20000"/>
              </a:spcBef>
              <a:spcAft>
                <a:spcPts val="0"/>
              </a:spcAft>
              <a:buClrTx/>
              <a:buSzTx/>
              <a:tabLst/>
              <a:defRPr/>
            </a:pPr>
            <a:endParaRPr lang="en-GB" sz="2400" b="1" dirty="0">
              <a:solidFill>
                <a:srgbClr val="376092"/>
              </a:solidFill>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GB" sz="2400" b="1" i="0" u="none" strike="noStrike" kern="1200" cap="none" spc="0" normalizeH="0" baseline="0" noProof="0" dirty="0" smtClean="0">
              <a:ln>
                <a:noFill/>
              </a:ln>
              <a:solidFill>
                <a:srgbClr val="187628"/>
              </a:solidFill>
              <a:effectLst/>
              <a:uLnTx/>
              <a:uFillTx/>
              <a:latin typeface="+mn-lt"/>
              <a:ea typeface="+mn-ea"/>
              <a:cs typeface="+mn-cs"/>
            </a:endParaRPr>
          </a:p>
        </p:txBody>
      </p:sp>
      <p:pic>
        <p:nvPicPr>
          <p:cNvPr id="8" name="Picture 7" descr="archie_logo_small.jpg"/>
          <p:cNvPicPr>
            <a:picLocks noChangeAspect="1"/>
          </p:cNvPicPr>
          <p:nvPr/>
        </p:nvPicPr>
        <p:blipFill>
          <a:blip r:embed="rId2"/>
          <a:stretch>
            <a:fillRect/>
          </a:stretch>
        </p:blipFill>
        <p:spPr>
          <a:xfrm>
            <a:off x="1627456" y="533244"/>
            <a:ext cx="5889088" cy="2264847"/>
          </a:xfrm>
          <a:prstGeom prst="rect">
            <a:avLst/>
          </a:prstGeom>
        </p:spPr>
      </p:pic>
    </p:spTree>
    <p:extLst>
      <p:ext uri="{BB962C8B-B14F-4D97-AF65-F5344CB8AC3E}">
        <p14:creationId xmlns:p14="http://schemas.microsoft.com/office/powerpoint/2010/main" val="1712540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4881045" cy="707886"/>
          </a:xfrm>
          <a:prstGeom prst="rect">
            <a:avLst/>
          </a:prstGeom>
          <a:noFill/>
        </p:spPr>
        <p:txBody>
          <a:bodyPr wrap="square" rtlCol="0">
            <a:spAutoFit/>
          </a:bodyPr>
          <a:lstStyle/>
          <a:p>
            <a:r>
              <a:rPr lang="en-US" sz="4000" b="1" i="1" dirty="0" smtClean="0">
                <a:solidFill>
                  <a:srgbClr val="0000FF"/>
                </a:solidFill>
              </a:rPr>
              <a:t>Molecular Dynamics</a:t>
            </a:r>
            <a:endParaRPr lang="en-US" sz="4000" b="1" i="1" dirty="0">
              <a:solidFill>
                <a:srgbClr val="0000FF"/>
              </a:solidFill>
            </a:endParaRPr>
          </a:p>
        </p:txBody>
      </p:sp>
      <p:sp>
        <p:nvSpPr>
          <p:cNvPr id="6" name="TextBox 5"/>
          <p:cNvSpPr txBox="1"/>
          <p:nvPr/>
        </p:nvSpPr>
        <p:spPr>
          <a:xfrm>
            <a:off x="623789" y="1566208"/>
            <a:ext cx="8177078" cy="1569660"/>
          </a:xfrm>
          <a:prstGeom prst="rect">
            <a:avLst/>
          </a:prstGeom>
          <a:noFill/>
        </p:spPr>
        <p:txBody>
          <a:bodyPr wrap="square" rtlCol="0">
            <a:spAutoFit/>
          </a:bodyPr>
          <a:lstStyle/>
          <a:p>
            <a:pPr algn="just"/>
            <a:r>
              <a:rPr lang="en-US" sz="2400" dirty="0" smtClean="0"/>
              <a:t>It is relatively </a:t>
            </a:r>
            <a:r>
              <a:rPr lang="en-US" sz="2400" b="1" dirty="0" smtClean="0">
                <a:solidFill>
                  <a:srgbClr val="0000FF"/>
                </a:solidFill>
              </a:rPr>
              <a:t>cheap and fast method </a:t>
            </a:r>
            <a:r>
              <a:rPr lang="en-US" sz="2400" dirty="0" smtClean="0"/>
              <a:t>to verify experimental predictions and to propose hypothesis to be checked in the  experiment. Requires a powerful computers like </a:t>
            </a:r>
            <a:r>
              <a:rPr lang="en-US" sz="2400" b="1" dirty="0" smtClean="0">
                <a:solidFill>
                  <a:srgbClr val="0000FF"/>
                </a:solidFill>
              </a:rPr>
              <a:t>ARCHIE-</a:t>
            </a:r>
            <a:r>
              <a:rPr lang="en-US" sz="2400" b="1" dirty="0" err="1" smtClean="0">
                <a:solidFill>
                  <a:srgbClr val="0000FF"/>
                </a:solidFill>
              </a:rPr>
              <a:t>WeSt</a:t>
            </a:r>
            <a:r>
              <a:rPr lang="en-US" sz="2400" b="1" dirty="0" smtClean="0">
                <a:solidFill>
                  <a:srgbClr val="0000FF"/>
                </a:solidFill>
              </a:rPr>
              <a:t>.</a:t>
            </a:r>
          </a:p>
          <a:p>
            <a:pPr algn="just"/>
            <a:endParaRPr lang="en-US" sz="2400" dirty="0" smtClean="0"/>
          </a:p>
        </p:txBody>
      </p:sp>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2857267" y="2814320"/>
            <a:ext cx="5943600" cy="3954780"/>
          </a:xfrm>
          <a:prstGeom prst="rect">
            <a:avLst/>
          </a:prstGeom>
        </p:spPr>
      </p:pic>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C:\Users\ricky\Documents\Archie-West\Publicity\archiewest_rings-complete-15.jpg"/>
          <p:cNvPicPr>
            <a:picLocks noChangeAspect="1" noChangeArrowheads="1"/>
          </p:cNvPicPr>
          <p:nvPr/>
        </p:nvPicPr>
        <p:blipFill>
          <a:blip r:embed="rId3" cstate="print"/>
          <a:srcRect l="41486"/>
          <a:stretch>
            <a:fillRect/>
          </a:stretch>
        </p:blipFill>
        <p:spPr bwMode="auto">
          <a:xfrm>
            <a:off x="0" y="1200149"/>
            <a:ext cx="4419935" cy="5292223"/>
          </a:xfrm>
          <a:prstGeom prst="rect">
            <a:avLst/>
          </a:prstGeom>
          <a:noFill/>
        </p:spPr>
      </p:pic>
      <p:sp>
        <p:nvSpPr>
          <p:cNvPr id="9" name="Subtitle 2"/>
          <p:cNvSpPr txBox="1">
            <a:spLocks/>
          </p:cNvSpPr>
          <p:nvPr/>
        </p:nvSpPr>
        <p:spPr>
          <a:xfrm>
            <a:off x="9561876" y="2233686"/>
            <a:ext cx="2651295" cy="1060443"/>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tabLst/>
              <a:defRPr/>
            </a:pPr>
            <a:endParaRPr kumimoji="0" lang="en-GB" sz="2400" b="1" i="0" u="none" strike="noStrike" kern="1200" cap="none" spc="0" normalizeH="0" baseline="0" noProof="0" dirty="0" smtClean="0">
              <a:ln>
                <a:noFill/>
              </a:ln>
              <a:solidFill>
                <a:srgbClr val="187628"/>
              </a:solidFill>
              <a:effectLst/>
              <a:uLnTx/>
              <a:uFillTx/>
              <a:latin typeface="+mn-lt"/>
              <a:ea typeface="+mn-ea"/>
              <a:cs typeface="+mn-cs"/>
            </a:endParaRPr>
          </a:p>
        </p:txBody>
      </p:sp>
      <p:pic>
        <p:nvPicPr>
          <p:cNvPr id="23" name="Picture 22"/>
          <p:cNvPicPr>
            <a:picLocks noChangeAspect="1"/>
          </p:cNvPicPr>
          <p:nvPr/>
        </p:nvPicPr>
        <p:blipFill>
          <a:blip r:embed="rId4"/>
          <a:stretch>
            <a:fillRect/>
          </a:stretch>
        </p:blipFill>
        <p:spPr>
          <a:xfrm>
            <a:off x="258027" y="3842011"/>
            <a:ext cx="7066247" cy="3015990"/>
          </a:xfrm>
          <a:prstGeom prst="rect">
            <a:avLst/>
          </a:prstGeom>
        </p:spPr>
      </p:pic>
      <p:pic>
        <p:nvPicPr>
          <p:cNvPr id="24" name="Picture 23"/>
          <p:cNvPicPr>
            <a:picLocks noChangeAspect="1"/>
          </p:cNvPicPr>
          <p:nvPr/>
        </p:nvPicPr>
        <p:blipFill>
          <a:blip r:embed="rId5"/>
          <a:stretch>
            <a:fillRect/>
          </a:stretch>
        </p:blipFill>
        <p:spPr>
          <a:xfrm>
            <a:off x="5431700" y="1272872"/>
            <a:ext cx="3309946" cy="2467807"/>
          </a:xfrm>
          <a:prstGeom prst="rect">
            <a:avLst/>
          </a:prstGeom>
        </p:spPr>
      </p:pic>
      <p:sp>
        <p:nvSpPr>
          <p:cNvPr id="25" name="Text Box 20"/>
          <p:cNvSpPr txBox="1">
            <a:spLocks noChangeArrowheads="1"/>
          </p:cNvSpPr>
          <p:nvPr/>
        </p:nvSpPr>
        <p:spPr bwMode="auto">
          <a:xfrm>
            <a:off x="258027" y="1674015"/>
            <a:ext cx="474943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just">
              <a:defRPr/>
            </a:pPr>
            <a:r>
              <a:rPr lang="en-US" sz="2400" dirty="0" smtClean="0"/>
              <a:t>Thanks to the simulations we can see how the protein aggregates on atomistic level, describe the adsorption and the diffusion mechanism. </a:t>
            </a:r>
            <a:endParaRPr lang="en-US" sz="2400" dirty="0"/>
          </a:p>
        </p:txBody>
      </p:sp>
      <p:pic>
        <p:nvPicPr>
          <p:cNvPr id="12" name="Picture 11" descr="archie_logo_small.jpg"/>
          <p:cNvPicPr>
            <a:picLocks noChangeAspect="1"/>
          </p:cNvPicPr>
          <p:nvPr/>
        </p:nvPicPr>
        <p:blipFill>
          <a:blip r:embed="rId6"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7" name="TextBox 16"/>
          <p:cNvSpPr txBox="1"/>
          <p:nvPr/>
        </p:nvSpPr>
        <p:spPr>
          <a:xfrm>
            <a:off x="1875355" y="476250"/>
            <a:ext cx="5630345" cy="1200329"/>
          </a:xfrm>
          <a:prstGeom prst="rect">
            <a:avLst/>
          </a:prstGeom>
          <a:noFill/>
        </p:spPr>
        <p:txBody>
          <a:bodyPr wrap="square" rtlCol="0">
            <a:spAutoFit/>
          </a:bodyPr>
          <a:lstStyle/>
          <a:p>
            <a:r>
              <a:rPr lang="en-US" sz="4000" b="1" i="1" dirty="0" smtClean="0">
                <a:solidFill>
                  <a:srgbClr val="0000FF"/>
                </a:solidFill>
              </a:rPr>
              <a:t>Sample Application:</a:t>
            </a:r>
          </a:p>
          <a:p>
            <a:r>
              <a:rPr lang="en-US" sz="3200" b="1" i="1" dirty="0" smtClean="0">
                <a:solidFill>
                  <a:srgbClr val="0000FF"/>
                </a:solidFill>
              </a:rPr>
              <a:t>Protein adsorption</a:t>
            </a:r>
            <a:endParaRPr lang="en-US" sz="3200" b="1" i="1" dirty="0">
              <a:solidFill>
                <a:srgbClr val="0000FF"/>
              </a:solidFill>
            </a:endParaRPr>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C:\Users\ricky\Documents\Archie-West\Publicity\archiewest_rings-complete-15.jpg"/>
          <p:cNvPicPr>
            <a:picLocks noChangeAspect="1" noChangeArrowheads="1"/>
          </p:cNvPicPr>
          <p:nvPr/>
        </p:nvPicPr>
        <p:blipFill>
          <a:blip r:embed="rId3" cstate="print"/>
          <a:srcRect l="41486"/>
          <a:stretch>
            <a:fillRect/>
          </a:stretch>
        </p:blipFill>
        <p:spPr bwMode="auto">
          <a:xfrm>
            <a:off x="0" y="1200149"/>
            <a:ext cx="4419935" cy="5292223"/>
          </a:xfrm>
          <a:prstGeom prst="rect">
            <a:avLst/>
          </a:prstGeom>
          <a:noFill/>
        </p:spPr>
      </p:pic>
      <p:sp>
        <p:nvSpPr>
          <p:cNvPr id="18" name="TextBox 17"/>
          <p:cNvSpPr txBox="1"/>
          <p:nvPr/>
        </p:nvSpPr>
        <p:spPr>
          <a:xfrm>
            <a:off x="1875355" y="476250"/>
            <a:ext cx="5630345" cy="1200329"/>
          </a:xfrm>
          <a:prstGeom prst="rect">
            <a:avLst/>
          </a:prstGeom>
          <a:noFill/>
        </p:spPr>
        <p:txBody>
          <a:bodyPr wrap="square" rtlCol="0">
            <a:spAutoFit/>
          </a:bodyPr>
          <a:lstStyle/>
          <a:p>
            <a:r>
              <a:rPr lang="en-US" sz="4000" b="1" i="1" dirty="0" smtClean="0">
                <a:solidFill>
                  <a:srgbClr val="0000FF"/>
                </a:solidFill>
              </a:rPr>
              <a:t>Sample application: </a:t>
            </a:r>
            <a:r>
              <a:rPr lang="en-US" sz="3200" b="1" i="1" dirty="0" smtClean="0">
                <a:solidFill>
                  <a:srgbClr val="0000FF"/>
                </a:solidFill>
              </a:rPr>
              <a:t>enzymatic activity</a:t>
            </a:r>
            <a:endParaRPr lang="en-US" sz="3200" b="1" i="1" dirty="0">
              <a:solidFill>
                <a:srgbClr val="0000FF"/>
              </a:solidFill>
            </a:endParaRPr>
          </a:p>
        </p:txBody>
      </p:sp>
      <p:pic>
        <p:nvPicPr>
          <p:cNvPr id="22" name="Picture 21" descr="archie_logo_small.jpg"/>
          <p:cNvPicPr>
            <a:picLocks noChangeAspect="1"/>
          </p:cNvPicPr>
          <p:nvPr/>
        </p:nvPicPr>
        <p:blipFill>
          <a:blip r:embed="rId4"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6" name="TextBox 15"/>
          <p:cNvSpPr txBox="1"/>
          <p:nvPr/>
        </p:nvSpPr>
        <p:spPr>
          <a:xfrm>
            <a:off x="611089" y="1581150"/>
            <a:ext cx="8177078" cy="1569660"/>
          </a:xfrm>
          <a:prstGeom prst="rect">
            <a:avLst/>
          </a:prstGeom>
          <a:noFill/>
        </p:spPr>
        <p:txBody>
          <a:bodyPr wrap="square" rtlCol="0">
            <a:spAutoFit/>
          </a:bodyPr>
          <a:lstStyle/>
          <a:p>
            <a:pPr algn="just"/>
            <a:r>
              <a:rPr lang="en-US" sz="2400" dirty="0" smtClean="0">
                <a:solidFill>
                  <a:srgbClr val="000000"/>
                </a:solidFill>
              </a:rPr>
              <a:t>Using MD approach we can study enzymes activity and have an insight into detailed catalytic activity mechanism. </a:t>
            </a:r>
            <a:r>
              <a:rPr lang="en-US" sz="2400" dirty="0" err="1" smtClean="0">
                <a:solidFill>
                  <a:srgbClr val="000000"/>
                </a:solidFill>
              </a:rPr>
              <a:t>NHase</a:t>
            </a:r>
            <a:r>
              <a:rPr lang="en-US" sz="2400" dirty="0" smtClean="0">
                <a:solidFill>
                  <a:srgbClr val="000000"/>
                </a:solidFill>
              </a:rPr>
              <a:t> is industrial, light-active enzyme catalyzing </a:t>
            </a:r>
            <a:r>
              <a:rPr lang="en-US" sz="2400" dirty="0" err="1" smtClean="0">
                <a:solidFill>
                  <a:srgbClr val="000000"/>
                </a:solidFill>
              </a:rPr>
              <a:t>nitrile</a:t>
            </a:r>
            <a:r>
              <a:rPr lang="en-US" sz="2400" dirty="0" smtClean="0">
                <a:solidFill>
                  <a:srgbClr val="000000"/>
                </a:solidFill>
              </a:rPr>
              <a:t> (toxic) </a:t>
            </a:r>
            <a:r>
              <a:rPr lang="en-US" sz="2400" dirty="0" err="1" smtClean="0">
                <a:solidFill>
                  <a:srgbClr val="000000"/>
                </a:solidFill>
              </a:rPr>
              <a:t>hydratation</a:t>
            </a:r>
            <a:r>
              <a:rPr lang="en-US" sz="2400" dirty="0" smtClean="0">
                <a:solidFill>
                  <a:srgbClr val="000000"/>
                </a:solidFill>
              </a:rPr>
              <a:t> to amides (very useful). </a:t>
            </a:r>
          </a:p>
        </p:txBody>
      </p:sp>
      <p:pic>
        <p:nvPicPr>
          <p:cNvPr id="7" name="Picture 6"/>
          <p:cNvPicPr>
            <a:picLocks noChangeAspect="1"/>
          </p:cNvPicPr>
          <p:nvPr/>
        </p:nvPicPr>
        <p:blipFill>
          <a:blip r:embed="rId5">
            <a:clrChange>
              <a:clrFrom>
                <a:srgbClr val="FFFFFF"/>
              </a:clrFrom>
              <a:clrTo>
                <a:srgbClr val="FFFFFF">
                  <a:alpha val="0"/>
                </a:srgbClr>
              </a:clrTo>
            </a:clrChange>
          </a:blip>
          <a:stretch>
            <a:fillRect/>
          </a:stretch>
        </p:blipFill>
        <p:spPr>
          <a:xfrm>
            <a:off x="611089" y="3098800"/>
            <a:ext cx="3581400" cy="3759200"/>
          </a:xfrm>
          <a:prstGeom prst="rect">
            <a:avLst/>
          </a:prstGeom>
        </p:spPr>
      </p:pic>
      <p:pic>
        <p:nvPicPr>
          <p:cNvPr id="8" name="Picture 7"/>
          <p:cNvPicPr>
            <a:picLocks noChangeAspect="1"/>
          </p:cNvPicPr>
          <p:nvPr/>
        </p:nvPicPr>
        <p:blipFill>
          <a:blip r:embed="rId6">
            <a:clrChange>
              <a:clrFrom>
                <a:srgbClr val="FFFFFF"/>
              </a:clrFrom>
              <a:clrTo>
                <a:srgbClr val="FFFFFF">
                  <a:alpha val="0"/>
                </a:srgbClr>
              </a:clrTo>
            </a:clrChange>
          </a:blip>
          <a:stretch>
            <a:fillRect/>
          </a:stretch>
        </p:blipFill>
        <p:spPr>
          <a:xfrm>
            <a:off x="5206767" y="2919969"/>
            <a:ext cx="3581400" cy="3759200"/>
          </a:xfrm>
          <a:prstGeom prst="rect">
            <a:avLst/>
          </a:prstGeo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C:\Users\ricky\Documents\Archie-West\Publicity\archiewest_rings-complete-15.jpg"/>
          <p:cNvPicPr>
            <a:picLocks noChangeAspect="1" noChangeArrowheads="1"/>
          </p:cNvPicPr>
          <p:nvPr/>
        </p:nvPicPr>
        <p:blipFill>
          <a:blip r:embed="rId3" cstate="print"/>
          <a:srcRect l="41486"/>
          <a:stretch>
            <a:fillRect/>
          </a:stretch>
        </p:blipFill>
        <p:spPr bwMode="auto">
          <a:xfrm>
            <a:off x="0" y="1200149"/>
            <a:ext cx="4419935" cy="5292223"/>
          </a:xfrm>
          <a:prstGeom prst="rect">
            <a:avLst/>
          </a:prstGeom>
          <a:noFill/>
        </p:spPr>
      </p:pic>
      <p:sp>
        <p:nvSpPr>
          <p:cNvPr id="18" name="TextBox 17"/>
          <p:cNvSpPr txBox="1"/>
          <p:nvPr/>
        </p:nvSpPr>
        <p:spPr>
          <a:xfrm>
            <a:off x="1875355" y="476250"/>
            <a:ext cx="5630345" cy="1200329"/>
          </a:xfrm>
          <a:prstGeom prst="rect">
            <a:avLst/>
          </a:prstGeom>
          <a:noFill/>
        </p:spPr>
        <p:txBody>
          <a:bodyPr wrap="square" rtlCol="0">
            <a:spAutoFit/>
          </a:bodyPr>
          <a:lstStyle/>
          <a:p>
            <a:r>
              <a:rPr lang="en-US" sz="4000" b="1" i="1" dirty="0" smtClean="0">
                <a:solidFill>
                  <a:srgbClr val="0000FF"/>
                </a:solidFill>
              </a:rPr>
              <a:t>Sample application: </a:t>
            </a:r>
          </a:p>
          <a:p>
            <a:r>
              <a:rPr lang="en-US" sz="3200" b="1" i="1" dirty="0" smtClean="0">
                <a:solidFill>
                  <a:srgbClr val="0000FF"/>
                </a:solidFill>
              </a:rPr>
              <a:t>UV alterations</a:t>
            </a:r>
            <a:endParaRPr lang="en-US" sz="3200" b="1" i="1" dirty="0">
              <a:solidFill>
                <a:srgbClr val="0000FF"/>
              </a:solidFill>
            </a:endParaRPr>
          </a:p>
        </p:txBody>
      </p:sp>
      <p:pic>
        <p:nvPicPr>
          <p:cNvPr id="22" name="Picture 21" descr="archie_logo_small.jpg"/>
          <p:cNvPicPr>
            <a:picLocks noChangeAspect="1"/>
          </p:cNvPicPr>
          <p:nvPr/>
        </p:nvPicPr>
        <p:blipFill>
          <a:blip r:embed="rId4"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6" name="TextBox 15"/>
          <p:cNvSpPr txBox="1"/>
          <p:nvPr/>
        </p:nvSpPr>
        <p:spPr>
          <a:xfrm>
            <a:off x="611089" y="1581150"/>
            <a:ext cx="8177078" cy="830997"/>
          </a:xfrm>
          <a:prstGeom prst="rect">
            <a:avLst/>
          </a:prstGeom>
          <a:noFill/>
        </p:spPr>
        <p:txBody>
          <a:bodyPr wrap="square" rtlCol="0">
            <a:spAutoFit/>
          </a:bodyPr>
          <a:lstStyle/>
          <a:p>
            <a:pPr algn="just"/>
            <a:r>
              <a:rPr lang="en-US" sz="2400" dirty="0" smtClean="0">
                <a:solidFill>
                  <a:srgbClr val="000000"/>
                </a:solidFill>
              </a:rPr>
              <a:t>Gamma-</a:t>
            </a:r>
            <a:r>
              <a:rPr lang="en-US" sz="2400" dirty="0" err="1" smtClean="0">
                <a:solidFill>
                  <a:srgbClr val="000000"/>
                </a:solidFill>
              </a:rPr>
              <a:t>crystalins</a:t>
            </a:r>
            <a:r>
              <a:rPr lang="en-US" sz="2400" dirty="0" smtClean="0">
                <a:solidFill>
                  <a:srgbClr val="000000"/>
                </a:solidFill>
              </a:rPr>
              <a:t> from human eye lens are responsible for lens transparency. Upon UV irradiation the lens becomes opaque due </a:t>
            </a:r>
          </a:p>
        </p:txBody>
      </p:sp>
      <p:pic>
        <p:nvPicPr>
          <p:cNvPr id="6" name="Picture 5" descr="gcs_cys_trp.bmp"/>
          <p:cNvPicPr>
            <a:picLocks noChangeAspect="1"/>
          </p:cNvPicPr>
          <p:nvPr/>
        </p:nvPicPr>
        <p:blipFill>
          <a:blip r:embed="rId5">
            <a:clrChange>
              <a:clrFrom>
                <a:srgbClr val="FFFFFF"/>
              </a:clrFrom>
              <a:clrTo>
                <a:srgbClr val="FFFFFF">
                  <a:alpha val="0"/>
                </a:srgbClr>
              </a:clrTo>
            </a:clrChange>
          </a:blip>
          <a:stretch>
            <a:fillRect/>
          </a:stretch>
        </p:blipFill>
        <p:spPr>
          <a:xfrm>
            <a:off x="2765121" y="2159000"/>
            <a:ext cx="6378878" cy="4483517"/>
          </a:xfrm>
          <a:prstGeom prst="rect">
            <a:avLst/>
          </a:prstGeom>
        </p:spPr>
      </p:pic>
      <p:sp>
        <p:nvSpPr>
          <p:cNvPr id="7" name="TextBox 6"/>
          <p:cNvSpPr txBox="1"/>
          <p:nvPr/>
        </p:nvSpPr>
        <p:spPr>
          <a:xfrm>
            <a:off x="649189" y="2343150"/>
            <a:ext cx="2386111" cy="4154983"/>
          </a:xfrm>
          <a:prstGeom prst="rect">
            <a:avLst/>
          </a:prstGeom>
          <a:noFill/>
        </p:spPr>
        <p:txBody>
          <a:bodyPr wrap="square" rtlCol="0">
            <a:spAutoFit/>
          </a:bodyPr>
          <a:lstStyle/>
          <a:p>
            <a:pPr algn="just"/>
            <a:r>
              <a:rPr lang="en-US" sz="2400" dirty="0" smtClean="0">
                <a:solidFill>
                  <a:srgbClr val="000000"/>
                </a:solidFill>
              </a:rPr>
              <a:t>to </a:t>
            </a:r>
            <a:r>
              <a:rPr lang="en-US" sz="2400" dirty="0" err="1" smtClean="0">
                <a:solidFill>
                  <a:srgbClr val="000000"/>
                </a:solidFill>
              </a:rPr>
              <a:t>crystallins</a:t>
            </a:r>
            <a:r>
              <a:rPr lang="en-US" sz="2400" dirty="0" smtClean="0">
                <a:solidFill>
                  <a:srgbClr val="000000"/>
                </a:solidFill>
              </a:rPr>
              <a:t>’ aggregation. The main reason for that are tryptophan alterations (dyes creation) what influences on protein structure and results in aggregation.</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C:\Users\ricky\Documents\Archie-West\Publicity\archiewest_rings-complete-15.jpg"/>
          <p:cNvPicPr>
            <a:picLocks noChangeAspect="1" noChangeArrowheads="1"/>
          </p:cNvPicPr>
          <p:nvPr/>
        </p:nvPicPr>
        <p:blipFill>
          <a:blip r:embed="rId3" cstate="print"/>
          <a:srcRect l="41486"/>
          <a:stretch>
            <a:fillRect/>
          </a:stretch>
        </p:blipFill>
        <p:spPr bwMode="auto">
          <a:xfrm>
            <a:off x="0" y="1200149"/>
            <a:ext cx="4419935" cy="5292223"/>
          </a:xfrm>
          <a:prstGeom prst="rect">
            <a:avLst/>
          </a:prstGeom>
          <a:noFill/>
        </p:spPr>
      </p:pic>
      <p:sp>
        <p:nvSpPr>
          <p:cNvPr id="18" name="TextBox 17"/>
          <p:cNvSpPr txBox="1"/>
          <p:nvPr/>
        </p:nvSpPr>
        <p:spPr>
          <a:xfrm>
            <a:off x="1875355" y="476250"/>
            <a:ext cx="5630345" cy="1200329"/>
          </a:xfrm>
          <a:prstGeom prst="rect">
            <a:avLst/>
          </a:prstGeom>
          <a:noFill/>
        </p:spPr>
        <p:txBody>
          <a:bodyPr wrap="square" rtlCol="0">
            <a:spAutoFit/>
          </a:bodyPr>
          <a:lstStyle/>
          <a:p>
            <a:r>
              <a:rPr lang="en-US" sz="4000" b="1" i="1" dirty="0" smtClean="0">
                <a:solidFill>
                  <a:srgbClr val="0000FF"/>
                </a:solidFill>
              </a:rPr>
              <a:t>Sample application: </a:t>
            </a:r>
          </a:p>
          <a:p>
            <a:r>
              <a:rPr lang="en-US" sz="3200" b="1" i="1" dirty="0" smtClean="0">
                <a:solidFill>
                  <a:srgbClr val="0000FF"/>
                </a:solidFill>
              </a:rPr>
              <a:t>BSA gold binding</a:t>
            </a:r>
            <a:endParaRPr lang="en-US" sz="3200" b="1" i="1" dirty="0">
              <a:solidFill>
                <a:srgbClr val="0000FF"/>
              </a:solidFill>
            </a:endParaRPr>
          </a:p>
        </p:txBody>
      </p:sp>
      <p:pic>
        <p:nvPicPr>
          <p:cNvPr id="22" name="Picture 21" descr="archie_logo_small.jpg"/>
          <p:cNvPicPr>
            <a:picLocks noChangeAspect="1"/>
          </p:cNvPicPr>
          <p:nvPr/>
        </p:nvPicPr>
        <p:blipFill>
          <a:blip r:embed="rId4"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6" name="TextBox 15"/>
          <p:cNvSpPr txBox="1"/>
          <p:nvPr/>
        </p:nvSpPr>
        <p:spPr>
          <a:xfrm>
            <a:off x="611089" y="1581150"/>
            <a:ext cx="8177078" cy="830997"/>
          </a:xfrm>
          <a:prstGeom prst="rect">
            <a:avLst/>
          </a:prstGeom>
          <a:noFill/>
        </p:spPr>
        <p:txBody>
          <a:bodyPr wrap="square" rtlCol="0">
            <a:spAutoFit/>
          </a:bodyPr>
          <a:lstStyle/>
          <a:p>
            <a:pPr algn="just"/>
            <a:r>
              <a:rPr lang="en-US" sz="2400" dirty="0" smtClean="0">
                <a:solidFill>
                  <a:srgbClr val="000000"/>
                </a:solidFill>
              </a:rPr>
              <a:t>Bovine Serum Albumin (BSA) can bind gold ions and serve as a matrix for gold </a:t>
            </a:r>
            <a:r>
              <a:rPr lang="en-US" sz="2400" dirty="0" err="1" smtClean="0">
                <a:solidFill>
                  <a:srgbClr val="000000"/>
                </a:solidFill>
              </a:rPr>
              <a:t>nanoparticles</a:t>
            </a:r>
            <a:r>
              <a:rPr lang="en-US" sz="2400" dirty="0" smtClean="0">
                <a:solidFill>
                  <a:srgbClr val="000000"/>
                </a:solidFill>
              </a:rPr>
              <a:t> creation. </a:t>
            </a:r>
          </a:p>
        </p:txBody>
      </p:sp>
      <p:pic>
        <p:nvPicPr>
          <p:cNvPr id="6" name="Picture 5" descr="snap.jpg"/>
          <p:cNvPicPr>
            <a:picLocks noChangeAspect="1"/>
          </p:cNvPicPr>
          <p:nvPr/>
        </p:nvPicPr>
        <p:blipFill>
          <a:blip r:embed="rId5">
            <a:clrChange>
              <a:clrFrom>
                <a:srgbClr val="000000"/>
              </a:clrFrom>
              <a:clrTo>
                <a:srgbClr val="000000">
                  <a:alpha val="0"/>
                </a:srgbClr>
              </a:clrTo>
            </a:clrChange>
          </a:blip>
          <a:stretch>
            <a:fillRect/>
          </a:stretch>
        </p:blipFill>
        <p:spPr>
          <a:xfrm>
            <a:off x="-480839" y="2280813"/>
            <a:ext cx="6051341" cy="3599287"/>
          </a:xfrm>
          <a:prstGeom prst="rect">
            <a:avLst/>
          </a:prstGeom>
        </p:spPr>
      </p:pic>
      <p:pic>
        <p:nvPicPr>
          <p:cNvPr id="7" name="Picture 6" descr="snap1.jpg"/>
          <p:cNvPicPr>
            <a:picLocks noChangeAspect="1"/>
          </p:cNvPicPr>
          <p:nvPr/>
        </p:nvPicPr>
        <p:blipFill>
          <a:blip r:embed="rId6">
            <a:clrChange>
              <a:clrFrom>
                <a:srgbClr val="000000"/>
              </a:clrFrom>
              <a:clrTo>
                <a:srgbClr val="000000">
                  <a:alpha val="0"/>
                </a:srgbClr>
              </a:clrTo>
            </a:clrChange>
          </a:blip>
          <a:stretch>
            <a:fillRect/>
          </a:stretch>
        </p:blipFill>
        <p:spPr>
          <a:xfrm>
            <a:off x="3848100" y="2158146"/>
            <a:ext cx="6240344" cy="3711705"/>
          </a:xfrm>
          <a:prstGeom prst="rect">
            <a:avLst/>
          </a:prstGeom>
        </p:spPr>
      </p:pic>
      <p:pic>
        <p:nvPicPr>
          <p:cNvPr id="9" name="Picture 8" descr="snap2.jpg"/>
          <p:cNvPicPr>
            <a:picLocks noChangeAspect="1"/>
          </p:cNvPicPr>
          <p:nvPr/>
        </p:nvPicPr>
        <p:blipFill>
          <a:blip r:embed="rId7"/>
          <a:stretch>
            <a:fillRect/>
          </a:stretch>
        </p:blipFill>
        <p:spPr>
          <a:xfrm>
            <a:off x="3164502" y="4978400"/>
            <a:ext cx="2893398" cy="1720969"/>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4881045" cy="707886"/>
          </a:xfrm>
          <a:prstGeom prst="rect">
            <a:avLst/>
          </a:prstGeom>
          <a:noFill/>
        </p:spPr>
        <p:txBody>
          <a:bodyPr wrap="square" rtlCol="0">
            <a:spAutoFit/>
          </a:bodyPr>
          <a:lstStyle/>
          <a:p>
            <a:r>
              <a:rPr lang="en-US" sz="4000" b="1" i="1" dirty="0" smtClean="0">
                <a:solidFill>
                  <a:srgbClr val="0000FF"/>
                </a:solidFill>
              </a:rPr>
              <a:t>Approximations</a:t>
            </a:r>
            <a:endParaRPr lang="en-US" sz="4000" b="1" i="1" dirty="0">
              <a:solidFill>
                <a:srgbClr val="0000FF"/>
              </a:solidFill>
            </a:endParaRPr>
          </a:p>
        </p:txBody>
      </p:sp>
      <p:sp>
        <p:nvSpPr>
          <p:cNvPr id="6" name="TextBox 5"/>
          <p:cNvSpPr txBox="1"/>
          <p:nvPr/>
        </p:nvSpPr>
        <p:spPr>
          <a:xfrm>
            <a:off x="623789" y="1566208"/>
            <a:ext cx="5764311" cy="4893647"/>
          </a:xfrm>
          <a:prstGeom prst="rect">
            <a:avLst/>
          </a:prstGeom>
          <a:noFill/>
        </p:spPr>
        <p:txBody>
          <a:bodyPr wrap="square" rtlCol="0">
            <a:spAutoFit/>
          </a:bodyPr>
          <a:lstStyle/>
          <a:p>
            <a:pPr algn="just">
              <a:buFont typeface="Arial"/>
              <a:buChar char="•"/>
            </a:pPr>
            <a:r>
              <a:rPr lang="en-US" sz="2400" dirty="0" smtClean="0"/>
              <a:t>Bonding interactions are modeled as springs (</a:t>
            </a:r>
            <a:r>
              <a:rPr lang="en-US" sz="2400" b="1" dirty="0" smtClean="0">
                <a:solidFill>
                  <a:srgbClr val="0000FF"/>
                </a:solidFill>
              </a:rPr>
              <a:t>harmonic oscillators</a:t>
            </a:r>
            <a:r>
              <a:rPr lang="en-US" sz="2400" dirty="0" smtClean="0"/>
              <a:t>)</a:t>
            </a:r>
          </a:p>
          <a:p>
            <a:pPr algn="just">
              <a:buFont typeface="Arial"/>
              <a:buChar char="•"/>
            </a:pPr>
            <a:r>
              <a:rPr lang="en-US" sz="2400" dirty="0" smtClean="0"/>
              <a:t>All atoms are treated as a </a:t>
            </a:r>
            <a:r>
              <a:rPr lang="en-US" sz="2400" b="1" dirty="0" smtClean="0">
                <a:solidFill>
                  <a:srgbClr val="0000FF"/>
                </a:solidFill>
              </a:rPr>
              <a:t>hard spheres </a:t>
            </a:r>
            <a:r>
              <a:rPr lang="en-US" sz="2400" dirty="0" smtClean="0"/>
              <a:t>(balls)</a:t>
            </a:r>
          </a:p>
          <a:p>
            <a:pPr algn="just">
              <a:buFont typeface="Arial"/>
              <a:buChar char="•"/>
            </a:pPr>
            <a:r>
              <a:rPr lang="en-US" sz="2400" dirty="0" smtClean="0"/>
              <a:t>All collisions are </a:t>
            </a:r>
            <a:r>
              <a:rPr lang="en-US" sz="2400" b="1" dirty="0" smtClean="0">
                <a:solidFill>
                  <a:srgbClr val="0000FF"/>
                </a:solidFill>
              </a:rPr>
              <a:t>perfectly elastic </a:t>
            </a:r>
            <a:r>
              <a:rPr lang="en-US" sz="2400" dirty="0" smtClean="0"/>
              <a:t>(the total kinetic energy and momentum is conserved, no changes in the particle shape) as in noble gas atoms</a:t>
            </a:r>
          </a:p>
          <a:p>
            <a:pPr algn="just">
              <a:buFont typeface="Arial"/>
              <a:buChar char="•"/>
            </a:pPr>
            <a:r>
              <a:rPr lang="en-US" sz="2400" dirty="0" smtClean="0"/>
              <a:t>Atomic </a:t>
            </a:r>
            <a:r>
              <a:rPr lang="en-US" sz="2400" b="1" dirty="0" smtClean="0">
                <a:solidFill>
                  <a:srgbClr val="0000FF"/>
                </a:solidFill>
              </a:rPr>
              <a:t>charges are not changed </a:t>
            </a:r>
            <a:r>
              <a:rPr lang="en-US" sz="2400" dirty="0" smtClean="0"/>
              <a:t>during the trajectory</a:t>
            </a:r>
          </a:p>
          <a:p>
            <a:pPr algn="just">
              <a:buFont typeface="Arial"/>
              <a:buChar char="•"/>
            </a:pPr>
            <a:r>
              <a:rPr lang="en-US" sz="2400" dirty="0" smtClean="0"/>
              <a:t> </a:t>
            </a:r>
            <a:r>
              <a:rPr lang="en-US" sz="2400" b="1" dirty="0" smtClean="0">
                <a:solidFill>
                  <a:srgbClr val="0000FF"/>
                </a:solidFill>
              </a:rPr>
              <a:t>Bonds cannot be created </a:t>
            </a:r>
            <a:r>
              <a:rPr lang="en-US" sz="2400" dirty="0" smtClean="0"/>
              <a:t>(or destroyed) during the simulation</a:t>
            </a:r>
          </a:p>
          <a:p>
            <a:pPr algn="just">
              <a:buFont typeface="Arial"/>
              <a:buChar char="•"/>
            </a:pPr>
            <a:endParaRPr lang="en-US" sz="2400" dirty="0" smtClean="0"/>
          </a:p>
        </p:txBody>
      </p:sp>
      <p:pic>
        <p:nvPicPr>
          <p:cNvPr id="8" name="Picture 7" descr="boing.gif"/>
          <p:cNvPicPr>
            <a:picLocks noChangeAspect="1"/>
          </p:cNvPicPr>
          <p:nvPr/>
        </p:nvPicPr>
        <p:blipFill>
          <a:blip r:embed="rId4"/>
          <a:stretch>
            <a:fillRect/>
          </a:stretch>
        </p:blipFill>
        <p:spPr>
          <a:xfrm>
            <a:off x="6388100" y="4295272"/>
            <a:ext cx="2168692" cy="1868267"/>
          </a:xfrm>
          <a:prstGeom prst="rect">
            <a:avLst/>
          </a:prstGeom>
        </p:spPr>
      </p:pic>
      <p:pic>
        <p:nvPicPr>
          <p:cNvPr id="10" name="Picture 9" descr="9126593-kule-bilardowe-puli.jpg"/>
          <p:cNvPicPr>
            <a:picLocks noChangeAspect="1"/>
          </p:cNvPicPr>
          <p:nvPr/>
        </p:nvPicPr>
        <p:blipFill>
          <a:blip r:embed="rId5"/>
          <a:stretch>
            <a:fillRect/>
          </a:stretch>
        </p:blipFill>
        <p:spPr>
          <a:xfrm>
            <a:off x="6388100" y="2673780"/>
            <a:ext cx="2203038" cy="1470528"/>
          </a:xfrm>
          <a:prstGeom prst="rect">
            <a:avLst/>
          </a:prstGeom>
        </p:spPr>
      </p:pic>
      <p:pic>
        <p:nvPicPr>
          <p:cNvPr id="11" name="Picture 10" descr="forcefield_equation.jpg"/>
          <p:cNvPicPr>
            <a:picLocks noChangeAspect="1"/>
          </p:cNvPicPr>
          <p:nvPr/>
        </p:nvPicPr>
        <p:blipFill>
          <a:blip r:embed="rId6"/>
          <a:srcRect l="41529" t="44932" r="41460" b="42027"/>
          <a:stretch>
            <a:fillRect/>
          </a:stretch>
        </p:blipFill>
        <p:spPr>
          <a:xfrm>
            <a:off x="6343482" y="1693208"/>
            <a:ext cx="1130635" cy="698500"/>
          </a:xfrm>
          <a:prstGeom prst="rect">
            <a:avLst/>
          </a:prstGeom>
        </p:spPr>
      </p:pic>
      <p:pic>
        <p:nvPicPr>
          <p:cNvPr id="12" name="Picture 11" descr="forcefield_equation.jpg"/>
          <p:cNvPicPr>
            <a:picLocks noChangeAspect="1"/>
          </p:cNvPicPr>
          <p:nvPr/>
        </p:nvPicPr>
        <p:blipFill>
          <a:blip r:embed="rId6"/>
          <a:srcRect l="45042" t="62480" r="35958" b="16225"/>
          <a:stretch>
            <a:fillRect/>
          </a:stretch>
        </p:blipFill>
        <p:spPr>
          <a:xfrm>
            <a:off x="7423317" y="1566208"/>
            <a:ext cx="1181100" cy="1066800"/>
          </a:xfrm>
          <a:prstGeom prst="rect">
            <a:avLst/>
          </a:prstGeom>
        </p:spPr>
      </p:pic>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4881045" cy="707886"/>
          </a:xfrm>
          <a:prstGeom prst="rect">
            <a:avLst/>
          </a:prstGeom>
          <a:noFill/>
        </p:spPr>
        <p:txBody>
          <a:bodyPr wrap="square" rtlCol="0">
            <a:spAutoFit/>
          </a:bodyPr>
          <a:lstStyle/>
          <a:p>
            <a:r>
              <a:rPr lang="en-US" sz="4000" b="1" i="1" dirty="0" smtClean="0">
                <a:solidFill>
                  <a:srgbClr val="0000FF"/>
                </a:solidFill>
              </a:rPr>
              <a:t>To run MD we have: </a:t>
            </a:r>
            <a:endParaRPr lang="en-US" sz="4000" b="1" i="1" dirty="0">
              <a:solidFill>
                <a:srgbClr val="0000FF"/>
              </a:solidFill>
            </a:endParaRPr>
          </a:p>
        </p:txBody>
      </p:sp>
      <p:sp>
        <p:nvSpPr>
          <p:cNvPr id="6" name="TextBox 5"/>
          <p:cNvSpPr txBox="1"/>
          <p:nvPr/>
        </p:nvSpPr>
        <p:spPr>
          <a:xfrm>
            <a:off x="623789" y="1566208"/>
            <a:ext cx="8177078" cy="3539431"/>
          </a:xfrm>
          <a:prstGeom prst="rect">
            <a:avLst/>
          </a:prstGeom>
          <a:noFill/>
        </p:spPr>
        <p:txBody>
          <a:bodyPr wrap="square" rtlCol="0">
            <a:spAutoFit/>
          </a:bodyPr>
          <a:lstStyle/>
          <a:p>
            <a:pPr marL="457200" indent="-457200" algn="just">
              <a:buFont typeface="+mj-lt"/>
              <a:buAutoNum type="arabicPeriod"/>
            </a:pPr>
            <a:r>
              <a:rPr lang="en-US" sz="2400" dirty="0" smtClean="0"/>
              <a:t>Build the </a:t>
            </a:r>
            <a:r>
              <a:rPr lang="en-US" sz="2400" b="1" dirty="0" smtClean="0">
                <a:solidFill>
                  <a:srgbClr val="0000FF"/>
                </a:solidFill>
              </a:rPr>
              <a:t>molecule</a:t>
            </a:r>
            <a:r>
              <a:rPr lang="en-US" sz="2400" dirty="0" smtClean="0"/>
              <a:t> – find the (</a:t>
            </a:r>
            <a:r>
              <a:rPr lang="en-US" sz="2400" i="1" dirty="0" err="1" smtClean="0"/>
              <a:t>x,y,z</a:t>
            </a:r>
            <a:r>
              <a:rPr lang="en-US" sz="2400" dirty="0" smtClean="0"/>
              <a:t>) position of all atoms</a:t>
            </a:r>
          </a:p>
          <a:p>
            <a:pPr marL="457200" indent="-457200" algn="just"/>
            <a:endParaRPr lang="en-US" sz="800" dirty="0" smtClean="0"/>
          </a:p>
          <a:p>
            <a:pPr marL="457200" indent="-457200" algn="just">
              <a:buFont typeface="+mj-lt"/>
              <a:buAutoNum type="arabicPeriod"/>
            </a:pPr>
            <a:r>
              <a:rPr lang="en-US" sz="2400" dirty="0" smtClean="0"/>
              <a:t>Create (or apply existing) the </a:t>
            </a:r>
            <a:r>
              <a:rPr lang="en-US" sz="2400" b="1" dirty="0" smtClean="0">
                <a:solidFill>
                  <a:srgbClr val="0000FF"/>
                </a:solidFill>
              </a:rPr>
              <a:t>force field </a:t>
            </a:r>
            <a:r>
              <a:rPr lang="en-US" sz="2400" dirty="0" smtClean="0"/>
              <a:t>(chose the software package)</a:t>
            </a:r>
          </a:p>
          <a:p>
            <a:pPr marL="457200" indent="-457200" algn="just"/>
            <a:endParaRPr lang="en-US" sz="800" dirty="0" smtClean="0"/>
          </a:p>
          <a:p>
            <a:pPr marL="457200" indent="-457200" algn="just">
              <a:buFont typeface="+mj-lt"/>
              <a:buAutoNum type="arabicPeriod"/>
            </a:pPr>
            <a:r>
              <a:rPr lang="en-US" sz="2400" dirty="0" smtClean="0"/>
              <a:t>Find the optimal structure (</a:t>
            </a:r>
            <a:r>
              <a:rPr lang="en-US" sz="2400" b="1" dirty="0" smtClean="0">
                <a:solidFill>
                  <a:srgbClr val="0000FF"/>
                </a:solidFill>
              </a:rPr>
              <a:t>energy minimization</a:t>
            </a:r>
            <a:r>
              <a:rPr lang="en-US" sz="2400" dirty="0" smtClean="0"/>
              <a:t>)</a:t>
            </a:r>
          </a:p>
          <a:p>
            <a:pPr marL="457200" indent="-457200" algn="just"/>
            <a:endParaRPr lang="en-US" sz="800" dirty="0" smtClean="0"/>
          </a:p>
          <a:p>
            <a:pPr marL="457200" indent="-457200" algn="just">
              <a:buFont typeface="+mj-lt"/>
              <a:buAutoNum type="arabicPeriod"/>
            </a:pPr>
            <a:r>
              <a:rPr lang="en-US" sz="2400" b="1" dirty="0" smtClean="0">
                <a:solidFill>
                  <a:srgbClr val="0000FF"/>
                </a:solidFill>
              </a:rPr>
              <a:t>Solve the Newton’s equations of motions </a:t>
            </a:r>
            <a:r>
              <a:rPr lang="en-US" sz="2400" dirty="0" smtClean="0"/>
              <a:t>of all atoms in the force field at each time moment (</a:t>
            </a:r>
            <a:r>
              <a:rPr lang="en-US" sz="2400" dirty="0" err="1" smtClean="0"/>
              <a:t>timestep</a:t>
            </a:r>
            <a:r>
              <a:rPr lang="en-US" sz="2400" dirty="0" smtClean="0"/>
              <a:t>) -&gt; the trajectory</a:t>
            </a:r>
          </a:p>
          <a:p>
            <a:pPr marL="457200" indent="-457200" algn="just"/>
            <a:endParaRPr lang="en-US" sz="800" dirty="0" smtClean="0"/>
          </a:p>
          <a:p>
            <a:pPr marL="457200" indent="-457200" algn="just">
              <a:buFont typeface="+mj-lt"/>
              <a:buAutoNum type="arabicPeriod"/>
            </a:pPr>
            <a:r>
              <a:rPr lang="en-US" sz="2400" b="1" dirty="0" smtClean="0">
                <a:solidFill>
                  <a:srgbClr val="0000FF"/>
                </a:solidFill>
              </a:rPr>
              <a:t>Analyze the trajectory </a:t>
            </a:r>
            <a:r>
              <a:rPr lang="en-US" sz="2400" dirty="0" smtClean="0"/>
              <a:t>obtained, make or verify hypothesis and … write the paper </a:t>
            </a:r>
            <a:r>
              <a:rPr lang="en-US" sz="2400" dirty="0" err="1" smtClean="0">
                <a:sym typeface="Wingdings"/>
              </a:rPr>
              <a:t></a:t>
            </a:r>
            <a:endParaRPr lang="en-US" sz="2400" dirty="0" smtClean="0"/>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1206" y="0"/>
            <a:ext cx="9500733" cy="6858000"/>
          </a:xfrm>
          <a:prstGeom prst="rect">
            <a:avLst/>
          </a:prstGeom>
        </p:spPr>
      </p:pic>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4881045" cy="707886"/>
          </a:xfrm>
          <a:prstGeom prst="rect">
            <a:avLst/>
          </a:prstGeom>
          <a:noFill/>
        </p:spPr>
        <p:txBody>
          <a:bodyPr wrap="square" rtlCol="0">
            <a:spAutoFit/>
          </a:bodyPr>
          <a:lstStyle/>
          <a:p>
            <a:r>
              <a:rPr lang="en-US" sz="4000" b="1" i="1" dirty="0" smtClean="0">
                <a:solidFill>
                  <a:srgbClr val="0000FF"/>
                </a:solidFill>
              </a:rPr>
              <a:t>Build the protein?</a:t>
            </a:r>
            <a:endParaRPr lang="en-US" sz="4000" b="1" i="1" dirty="0">
              <a:solidFill>
                <a:srgbClr val="0000FF"/>
              </a:solidFill>
            </a:endParaRPr>
          </a:p>
        </p:txBody>
      </p:sp>
      <p:sp>
        <p:nvSpPr>
          <p:cNvPr id="8" name="TextBox 7"/>
          <p:cNvSpPr txBox="1"/>
          <p:nvPr/>
        </p:nvSpPr>
        <p:spPr>
          <a:xfrm>
            <a:off x="611089" y="1581150"/>
            <a:ext cx="8177078" cy="3416320"/>
          </a:xfrm>
          <a:prstGeom prst="rect">
            <a:avLst/>
          </a:prstGeom>
          <a:noFill/>
        </p:spPr>
        <p:txBody>
          <a:bodyPr wrap="square" rtlCol="0">
            <a:spAutoFit/>
          </a:bodyPr>
          <a:lstStyle/>
          <a:p>
            <a:pPr algn="just"/>
            <a:r>
              <a:rPr lang="en-US" sz="2400" dirty="0" smtClean="0">
                <a:solidFill>
                  <a:srgbClr val="000000"/>
                </a:solidFill>
              </a:rPr>
              <a:t>Building the protein is not very good idea, there is too many atoms with certain (</a:t>
            </a:r>
            <a:r>
              <a:rPr lang="en-US" sz="2400" i="1" dirty="0" err="1" smtClean="0">
                <a:solidFill>
                  <a:srgbClr val="000000"/>
                </a:solidFill>
              </a:rPr>
              <a:t>x,y,z</a:t>
            </a:r>
            <a:r>
              <a:rPr lang="en-US" sz="2400" dirty="0" smtClean="0">
                <a:solidFill>
                  <a:srgbClr val="000000"/>
                </a:solidFill>
              </a:rPr>
              <a:t>) positions. The 3D protein structure is crucial for its activity…</a:t>
            </a:r>
          </a:p>
          <a:p>
            <a:pPr algn="just"/>
            <a:endParaRPr lang="en-US" sz="2400" dirty="0" smtClean="0">
              <a:solidFill>
                <a:srgbClr val="000000"/>
              </a:solidFill>
            </a:endParaRPr>
          </a:p>
          <a:p>
            <a:pPr algn="just"/>
            <a:r>
              <a:rPr lang="en-US" sz="2400" b="1" dirty="0" smtClean="0">
                <a:solidFill>
                  <a:srgbClr val="0000FF"/>
                </a:solidFill>
              </a:rPr>
              <a:t>How to put the protein into the computer?</a:t>
            </a:r>
          </a:p>
          <a:p>
            <a:pPr algn="just"/>
            <a:endParaRPr lang="en-US" sz="2400" dirty="0" smtClean="0">
              <a:solidFill>
                <a:srgbClr val="000000"/>
              </a:solidFill>
            </a:endParaRPr>
          </a:p>
          <a:p>
            <a:pPr algn="just"/>
            <a:r>
              <a:rPr lang="en-US" sz="2400" dirty="0" smtClean="0">
                <a:solidFill>
                  <a:srgbClr val="000000"/>
                </a:solidFill>
              </a:rPr>
              <a:t>Protein Data Bank (</a:t>
            </a:r>
            <a:r>
              <a:rPr lang="en-US" sz="2400" dirty="0" err="1" smtClean="0">
                <a:solidFill>
                  <a:srgbClr val="000000"/>
                </a:solidFill>
              </a:rPr>
              <a:t>pdb</a:t>
            </a:r>
            <a:r>
              <a:rPr lang="en-US" sz="2400" dirty="0" smtClean="0">
                <a:solidFill>
                  <a:srgbClr val="000000"/>
                </a:solidFill>
              </a:rPr>
              <a:t>). Visit the page </a:t>
            </a:r>
            <a:r>
              <a:rPr lang="en-US" sz="2400" dirty="0" smtClean="0">
                <a:solidFill>
                  <a:srgbClr val="000000"/>
                </a:solidFill>
                <a:hlinkClick r:id="rId4"/>
              </a:rPr>
              <a:t>http://www.rcsb.org/pdb/home/home.do</a:t>
            </a:r>
            <a:r>
              <a:rPr lang="en-US" sz="2400" dirty="0" smtClean="0">
                <a:solidFill>
                  <a:srgbClr val="000000"/>
                </a:solidFill>
              </a:rPr>
              <a:t> and download the structure!</a:t>
            </a:r>
            <a:r>
              <a:rPr lang="en-US" sz="2400" b="1" dirty="0" smtClean="0">
                <a:solidFill>
                  <a:srgbClr val="0000FF"/>
                </a:solidFill>
              </a:rPr>
              <a:t> </a:t>
            </a:r>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5300145" cy="707886"/>
          </a:xfrm>
          <a:prstGeom prst="rect">
            <a:avLst/>
          </a:prstGeom>
          <a:noFill/>
        </p:spPr>
        <p:txBody>
          <a:bodyPr wrap="square" rtlCol="0">
            <a:spAutoFit/>
          </a:bodyPr>
          <a:lstStyle/>
          <a:p>
            <a:r>
              <a:rPr lang="en-US" sz="4000" b="1" i="1" dirty="0" smtClean="0">
                <a:solidFill>
                  <a:srgbClr val="0000FF"/>
                </a:solidFill>
              </a:rPr>
              <a:t>Protein in the computer</a:t>
            </a:r>
            <a:endParaRPr lang="en-US" sz="4000" b="1" i="1" dirty="0">
              <a:solidFill>
                <a:srgbClr val="0000FF"/>
              </a:solidFill>
            </a:endParaRPr>
          </a:p>
        </p:txBody>
      </p:sp>
      <p:sp>
        <p:nvSpPr>
          <p:cNvPr id="8" name="TextBox 7"/>
          <p:cNvSpPr txBox="1"/>
          <p:nvPr/>
        </p:nvSpPr>
        <p:spPr>
          <a:xfrm>
            <a:off x="611089" y="1581150"/>
            <a:ext cx="8177078" cy="4678203"/>
          </a:xfrm>
          <a:prstGeom prst="rect">
            <a:avLst/>
          </a:prstGeom>
          <a:noFill/>
        </p:spPr>
        <p:txBody>
          <a:bodyPr wrap="square" rtlCol="0">
            <a:spAutoFit/>
          </a:bodyPr>
          <a:lstStyle/>
          <a:p>
            <a:pPr algn="just"/>
            <a:r>
              <a:rPr lang="en-US" sz="2400" dirty="0" smtClean="0">
                <a:solidFill>
                  <a:srgbClr val="000000"/>
                </a:solidFill>
              </a:rPr>
              <a:t>Protein structures are solved by: </a:t>
            </a:r>
          </a:p>
          <a:p>
            <a:pPr marL="457200" indent="-457200" algn="just">
              <a:buClr>
                <a:schemeClr val="tx1"/>
              </a:buClr>
              <a:buFont typeface="+mj-lt"/>
              <a:buAutoNum type="arabicPeriod"/>
            </a:pPr>
            <a:r>
              <a:rPr lang="en-US" sz="2400" b="1" dirty="0" smtClean="0">
                <a:solidFill>
                  <a:srgbClr val="0000FF"/>
                </a:solidFill>
              </a:rPr>
              <a:t>X-ray diffraction</a:t>
            </a:r>
            <a:r>
              <a:rPr lang="en-US" sz="2400" dirty="0" smtClean="0">
                <a:solidFill>
                  <a:srgbClr val="000000"/>
                </a:solidFill>
              </a:rPr>
              <a:t>. Experimentalist has to make the protein crystal first (difficult), </a:t>
            </a:r>
            <a:r>
              <a:rPr lang="en-US" sz="2400" b="1" dirty="0" smtClean="0">
                <a:solidFill>
                  <a:srgbClr val="0000FF"/>
                </a:solidFill>
              </a:rPr>
              <a:t>H-hydrogen atoms are not visible </a:t>
            </a:r>
            <a:r>
              <a:rPr lang="en-US" sz="2400" dirty="0" smtClean="0">
                <a:solidFill>
                  <a:srgbClr val="000000"/>
                </a:solidFill>
              </a:rPr>
              <a:t>within this method (so we have to add them)</a:t>
            </a:r>
          </a:p>
          <a:p>
            <a:pPr marL="457200" indent="-457200" algn="just">
              <a:buClr>
                <a:schemeClr val="tx1"/>
              </a:buClr>
              <a:buFont typeface="+mj-lt"/>
              <a:buAutoNum type="arabicPeriod"/>
            </a:pPr>
            <a:r>
              <a:rPr lang="en-US" sz="2400" b="1" dirty="0" smtClean="0">
                <a:solidFill>
                  <a:srgbClr val="0000FF"/>
                </a:solidFill>
              </a:rPr>
              <a:t>NMR</a:t>
            </a:r>
            <a:r>
              <a:rPr lang="en-US" sz="2400" dirty="0" smtClean="0">
                <a:solidFill>
                  <a:srgbClr val="000000"/>
                </a:solidFill>
              </a:rPr>
              <a:t>. Works well only for small molecules, the entry includes several possible conformations – we have to chose one of them</a:t>
            </a:r>
          </a:p>
          <a:p>
            <a:pPr algn="just"/>
            <a:endParaRPr lang="en-US" sz="1000" dirty="0" smtClean="0">
              <a:solidFill>
                <a:srgbClr val="000000"/>
              </a:solidFill>
            </a:endParaRPr>
          </a:p>
          <a:p>
            <a:pPr algn="just"/>
            <a:r>
              <a:rPr lang="en-US" sz="2400" dirty="0" smtClean="0">
                <a:solidFill>
                  <a:srgbClr val="000000"/>
                </a:solidFill>
              </a:rPr>
              <a:t>Sometimes there are numerous entries for the same protein. </a:t>
            </a:r>
            <a:r>
              <a:rPr lang="en-US" sz="2400" b="1" dirty="0" smtClean="0">
                <a:solidFill>
                  <a:srgbClr val="0000FF"/>
                </a:solidFill>
              </a:rPr>
              <a:t>How to chose the best structure</a:t>
            </a:r>
            <a:r>
              <a:rPr lang="en-US" sz="2400" dirty="0" smtClean="0">
                <a:solidFill>
                  <a:srgbClr val="000000"/>
                </a:solidFill>
              </a:rPr>
              <a:t>? Check the deposition date, the resolution, experimental conditions, presence of any additives, if there are missing atoms or residues. It is easy to add the missing atoms, adding missing residues is more complicated. </a:t>
            </a:r>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sp>
        <p:nvSpPr>
          <p:cNvPr id="10" name="TextBox 9"/>
          <p:cNvSpPr txBox="1"/>
          <p:nvPr/>
        </p:nvSpPr>
        <p:spPr>
          <a:xfrm>
            <a:off x="611089" y="1581150"/>
            <a:ext cx="8177078" cy="4154983"/>
          </a:xfrm>
          <a:prstGeom prst="rect">
            <a:avLst/>
          </a:prstGeom>
          <a:noFill/>
        </p:spPr>
        <p:txBody>
          <a:bodyPr wrap="square" rtlCol="0">
            <a:spAutoFit/>
          </a:bodyPr>
          <a:lstStyle/>
          <a:p>
            <a:pPr algn="just"/>
            <a:r>
              <a:rPr lang="en-US" sz="2400" b="1" dirty="0" smtClean="0">
                <a:solidFill>
                  <a:srgbClr val="0000FF"/>
                </a:solidFill>
              </a:rPr>
              <a:t>Molecular Dynamics </a:t>
            </a:r>
            <a:r>
              <a:rPr lang="en-US" sz="2400" dirty="0" smtClean="0">
                <a:solidFill>
                  <a:srgbClr val="000000"/>
                </a:solidFill>
              </a:rPr>
              <a:t>is a computer simulation of physical movements of atoms and molecules. The trajectories of molecules and atoms are determined by numerically solving the classical equations of motion (Newton’s equations) for a system of interacting particles, where forces between the particles and </a:t>
            </a:r>
            <a:r>
              <a:rPr lang="en-US" sz="2400" b="1" dirty="0" smtClean="0">
                <a:solidFill>
                  <a:srgbClr val="0000FF"/>
                </a:solidFill>
              </a:rPr>
              <a:t>potential energy </a:t>
            </a:r>
            <a:r>
              <a:rPr lang="en-US" sz="2400" dirty="0" smtClean="0">
                <a:solidFill>
                  <a:srgbClr val="000000"/>
                </a:solidFill>
              </a:rPr>
              <a:t>are defined by </a:t>
            </a:r>
            <a:r>
              <a:rPr lang="en-US" sz="2400" b="1" dirty="0" smtClean="0">
                <a:solidFill>
                  <a:srgbClr val="0000FF"/>
                </a:solidFill>
              </a:rPr>
              <a:t>molecular mechanics force fields. </a:t>
            </a:r>
          </a:p>
          <a:p>
            <a:pPr algn="just"/>
            <a:endParaRPr lang="en-US" sz="2400" dirty="0" smtClean="0">
              <a:solidFill>
                <a:srgbClr val="000000"/>
              </a:solidFill>
            </a:endParaRPr>
          </a:p>
          <a:p>
            <a:pPr algn="just"/>
            <a:r>
              <a:rPr lang="en-US" sz="2400" dirty="0" smtClean="0">
                <a:solidFill>
                  <a:srgbClr val="000000"/>
                </a:solidFill>
              </a:rPr>
              <a:t>This was first accomplished in </a:t>
            </a:r>
            <a:r>
              <a:rPr lang="en-US" sz="2400" b="1" dirty="0" smtClean="0">
                <a:solidFill>
                  <a:srgbClr val="0000FF"/>
                </a:solidFill>
              </a:rPr>
              <a:t>1957 and 1959</a:t>
            </a:r>
            <a:r>
              <a:rPr lang="en-US" sz="2400" dirty="0" smtClean="0">
                <a:solidFill>
                  <a:srgbClr val="000000"/>
                </a:solidFill>
              </a:rPr>
              <a:t> for a system of hard spheres by Adler. Now is applied mostly in </a:t>
            </a:r>
            <a:r>
              <a:rPr lang="en-US" sz="2400" b="1" dirty="0" smtClean="0">
                <a:solidFill>
                  <a:srgbClr val="0000FF"/>
                </a:solidFill>
              </a:rPr>
              <a:t>materials science and modeling of </a:t>
            </a:r>
            <a:r>
              <a:rPr lang="en-US" sz="2400" b="1" dirty="0" err="1" smtClean="0">
                <a:solidFill>
                  <a:srgbClr val="0000FF"/>
                </a:solidFill>
              </a:rPr>
              <a:t>biomolecules</a:t>
            </a:r>
            <a:r>
              <a:rPr lang="en-US" sz="2400" b="1" dirty="0" smtClean="0">
                <a:solidFill>
                  <a:srgbClr val="0000FF"/>
                </a:solidFill>
              </a:rPr>
              <a:t>. </a:t>
            </a:r>
          </a:p>
        </p:txBody>
      </p:sp>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4347645" cy="707886"/>
          </a:xfrm>
          <a:prstGeom prst="rect">
            <a:avLst/>
          </a:prstGeom>
          <a:noFill/>
        </p:spPr>
        <p:txBody>
          <a:bodyPr wrap="square" rtlCol="0">
            <a:spAutoFit/>
          </a:bodyPr>
          <a:lstStyle/>
          <a:p>
            <a:r>
              <a:rPr lang="en-US" sz="4000" b="1" i="1" dirty="0" smtClean="0">
                <a:solidFill>
                  <a:srgbClr val="0000FF"/>
                </a:solidFill>
              </a:rPr>
              <a:t>MD Definition</a:t>
            </a:r>
            <a:endParaRPr lang="en-US" sz="4000" b="1" i="1" dirty="0">
              <a:solidFill>
                <a:srgbClr val="0000FF"/>
              </a:solidFill>
            </a:endParaRPr>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4881045" cy="707886"/>
          </a:xfrm>
          <a:prstGeom prst="rect">
            <a:avLst/>
          </a:prstGeom>
          <a:noFill/>
        </p:spPr>
        <p:txBody>
          <a:bodyPr wrap="square" rtlCol="0">
            <a:spAutoFit/>
          </a:bodyPr>
          <a:lstStyle/>
          <a:p>
            <a:r>
              <a:rPr lang="en-US" sz="4000" b="1" i="1" dirty="0" smtClean="0">
                <a:solidFill>
                  <a:srgbClr val="0000FF"/>
                </a:solidFill>
              </a:rPr>
              <a:t>Force field</a:t>
            </a:r>
            <a:endParaRPr lang="en-US" sz="4000" b="1" i="1" dirty="0">
              <a:solidFill>
                <a:srgbClr val="0000FF"/>
              </a:solidFill>
            </a:endParaRPr>
          </a:p>
        </p:txBody>
      </p:sp>
      <p:pic>
        <p:nvPicPr>
          <p:cNvPr id="8" name="Picture 7"/>
          <p:cNvPicPr>
            <a:picLocks noChangeAspect="1"/>
          </p:cNvPicPr>
          <p:nvPr/>
        </p:nvPicPr>
        <p:blipFill>
          <a:blip r:embed="rId4"/>
          <a:stretch>
            <a:fillRect/>
          </a:stretch>
        </p:blipFill>
        <p:spPr>
          <a:xfrm>
            <a:off x="3400036" y="1955800"/>
            <a:ext cx="5604263" cy="4203197"/>
          </a:xfrm>
          <a:prstGeom prst="rect">
            <a:avLst/>
          </a:prstGeom>
        </p:spPr>
      </p:pic>
      <p:sp>
        <p:nvSpPr>
          <p:cNvPr id="11" name="TextBox 10"/>
          <p:cNvSpPr txBox="1"/>
          <p:nvPr/>
        </p:nvSpPr>
        <p:spPr>
          <a:xfrm>
            <a:off x="611089" y="2228850"/>
            <a:ext cx="2627411" cy="2677656"/>
          </a:xfrm>
          <a:prstGeom prst="rect">
            <a:avLst/>
          </a:prstGeom>
          <a:noFill/>
        </p:spPr>
        <p:txBody>
          <a:bodyPr wrap="square" rtlCol="0">
            <a:spAutoFit/>
          </a:bodyPr>
          <a:lstStyle/>
          <a:p>
            <a:pPr algn="just"/>
            <a:r>
              <a:rPr lang="en-US" sz="2400" dirty="0" smtClean="0">
                <a:solidFill>
                  <a:srgbClr val="000000"/>
                </a:solidFill>
              </a:rPr>
              <a:t>Protein atoms exist and move on the curved, multi-dimensional energy landscape which we want to reproduce.</a:t>
            </a:r>
            <a:endParaRPr lang="en-US" sz="2400" b="1" dirty="0" smtClean="0">
              <a:solidFill>
                <a:srgbClr val="0000FF"/>
              </a:solidFill>
            </a:endParaRPr>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loud 36"/>
          <p:cNvSpPr/>
          <p:nvPr/>
        </p:nvSpPr>
        <p:spPr>
          <a:xfrm>
            <a:off x="5450412" y="1333500"/>
            <a:ext cx="3401488" cy="2120900"/>
          </a:xfrm>
          <a:prstGeom prst="cloud">
            <a:avLst/>
          </a:prstGeom>
          <a:solidFill>
            <a:srgbClr val="3366FF"/>
          </a:solidFill>
          <a:effectLst>
            <a:glow rad="101600">
              <a:srgbClr val="FFFF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3" descr="C:\Users\ricky\Documents\Archie-West\Publicity\archiewest_rings-complete-15.jpg"/>
          <p:cNvPicPr>
            <a:picLocks noChangeAspect="1" noChangeArrowheads="1"/>
          </p:cNvPicPr>
          <p:nvPr/>
        </p:nvPicPr>
        <p:blipFill>
          <a:blip r:embed="rId3"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4"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6303445" cy="707886"/>
          </a:xfrm>
          <a:prstGeom prst="rect">
            <a:avLst/>
          </a:prstGeom>
          <a:noFill/>
        </p:spPr>
        <p:txBody>
          <a:bodyPr wrap="square" rtlCol="0">
            <a:spAutoFit/>
          </a:bodyPr>
          <a:lstStyle/>
          <a:p>
            <a:r>
              <a:rPr lang="en-US" sz="4000" b="1" i="1" dirty="0" smtClean="0">
                <a:solidFill>
                  <a:srgbClr val="0000FF"/>
                </a:solidFill>
              </a:rPr>
              <a:t>Force field - </a:t>
            </a:r>
            <a:r>
              <a:rPr lang="en-US" sz="3200" b="1" i="1" dirty="0" smtClean="0">
                <a:solidFill>
                  <a:srgbClr val="0000FF"/>
                </a:solidFill>
              </a:rPr>
              <a:t>bonding interactions</a:t>
            </a:r>
            <a:endParaRPr lang="en-US" sz="3200" b="1" i="1" dirty="0">
              <a:solidFill>
                <a:srgbClr val="0000FF"/>
              </a:solidFill>
            </a:endParaRPr>
          </a:p>
        </p:txBody>
      </p:sp>
      <p:graphicFrame>
        <p:nvGraphicFramePr>
          <p:cNvPr id="12" name="Object 11"/>
          <p:cNvGraphicFramePr>
            <a:graphicFrameLocks/>
          </p:cNvGraphicFramePr>
          <p:nvPr/>
        </p:nvGraphicFramePr>
        <p:xfrm>
          <a:off x="1143000" y="1397000"/>
          <a:ext cx="6858000" cy="4064000"/>
        </p:xfrm>
        <a:graphic>
          <a:graphicData uri="http://schemas.openxmlformats.org/presentationml/2006/ole">
            <mc:AlternateContent xmlns:mc="http://schemas.openxmlformats.org/markup-compatibility/2006">
              <mc:Choice xmlns:v="urn:schemas-microsoft-com:vml" Requires="v">
                <p:oleObj spid="_x0000_s26637" name="Equation" r:id="rId5" imgW="0" imgH="0" progId="Equation.3">
                  <p:embed/>
                </p:oleObj>
              </mc:Choice>
              <mc:Fallback>
                <p:oleObj name="Equation" r:id="rId5" imgW="0" imgH="0" progId="Equation.3">
                  <p:embed/>
                  <p:pic>
                    <p:nvPicPr>
                      <p:cNvPr id="0" name="Rectangle 4"/>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143000" y="1397000"/>
                        <a:ext cx="6858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nvGraphicFramePr>
        <p:xfrm>
          <a:off x="1292225" y="2813050"/>
          <a:ext cx="2447925" cy="877888"/>
        </p:xfrm>
        <a:graphic>
          <a:graphicData uri="http://schemas.openxmlformats.org/presentationml/2006/ole">
            <mc:AlternateContent xmlns:mc="http://schemas.openxmlformats.org/markup-compatibility/2006">
              <mc:Choice xmlns:v="urn:schemas-microsoft-com:vml" Requires="v">
                <p:oleObj spid="_x0000_s26638" name="Equation" r:id="rId6" imgW="1168400" imgH="419100" progId="Equation.3">
                  <p:embed/>
                </p:oleObj>
              </mc:Choice>
              <mc:Fallback>
                <p:oleObj name="Equation" r:id="rId6" imgW="1168400" imgH="419100" progId="Equation.3">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2225" y="2813050"/>
                        <a:ext cx="2447925" cy="877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nvGraphicFramePr>
        <p:xfrm>
          <a:off x="1345014" y="4153333"/>
          <a:ext cx="3097884" cy="705209"/>
        </p:xfrm>
        <a:graphic>
          <a:graphicData uri="http://schemas.openxmlformats.org/presentationml/2006/ole">
            <mc:AlternateContent xmlns:mc="http://schemas.openxmlformats.org/markup-compatibility/2006">
              <mc:Choice xmlns:v="urn:schemas-microsoft-com:vml" Requires="v">
                <p:oleObj spid="_x0000_s26639" name="Equation" r:id="rId8" imgW="1562100" imgH="355600" progId="Equation.3">
                  <p:embed/>
                </p:oleObj>
              </mc:Choice>
              <mc:Fallback>
                <p:oleObj name="Equation" r:id="rId8" imgW="1562100" imgH="355600" progId="Equation.3">
                  <p:embed/>
                  <p:pic>
                    <p:nvPicPr>
                      <p:cNvPr id="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5014" y="4153333"/>
                        <a:ext cx="3097884" cy="7052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nvGraphicFramePr>
        <p:xfrm>
          <a:off x="1270916" y="5315743"/>
          <a:ext cx="2502007" cy="798513"/>
        </p:xfrm>
        <a:graphic>
          <a:graphicData uri="http://schemas.openxmlformats.org/presentationml/2006/ole">
            <mc:AlternateContent xmlns:mc="http://schemas.openxmlformats.org/markup-compatibility/2006">
              <mc:Choice xmlns:v="urn:schemas-microsoft-com:vml" Requires="v">
                <p:oleObj spid="_x0000_s26640" name="Equation" r:id="rId10" imgW="1193800" imgH="381000" progId="Equation.3">
                  <p:embed/>
                </p:oleObj>
              </mc:Choice>
              <mc:Fallback>
                <p:oleObj name="Equation" r:id="rId10" imgW="1193800" imgH="381000" progId="Equation.3">
                  <p:embed/>
                  <p:pic>
                    <p:nvPicPr>
                      <p:cNvPr id="0"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70916" y="5315743"/>
                        <a:ext cx="2502007"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p:cNvGraphicFramePr>
            <a:graphicFrameLocks noChangeAspect="1"/>
          </p:cNvGraphicFramePr>
          <p:nvPr/>
        </p:nvGraphicFramePr>
        <p:xfrm>
          <a:off x="417513" y="1765300"/>
          <a:ext cx="3255962" cy="825500"/>
        </p:xfrm>
        <a:graphic>
          <a:graphicData uri="http://schemas.openxmlformats.org/presentationml/2006/ole">
            <mc:AlternateContent xmlns:mc="http://schemas.openxmlformats.org/markup-compatibility/2006">
              <mc:Choice xmlns:v="urn:schemas-microsoft-com:vml" Requires="v">
                <p:oleObj spid="_x0000_s26641" name="Equation" r:id="rId12" imgW="1600200" imgH="406400" progId="Equation.3">
                  <p:embed/>
                </p:oleObj>
              </mc:Choice>
              <mc:Fallback>
                <p:oleObj name="Equation" r:id="rId12" imgW="1600200" imgH="406400" progId="Equation.3">
                  <p:embed/>
                  <p:pic>
                    <p:nvPicPr>
                      <p:cNvPr id="0"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7513" y="1765300"/>
                        <a:ext cx="3255962"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 name="Picture 19" descr="forcefield_equation.jpg"/>
          <p:cNvPicPr>
            <a:picLocks noChangeAspect="1"/>
          </p:cNvPicPr>
          <p:nvPr/>
        </p:nvPicPr>
        <p:blipFill>
          <a:blip r:embed="rId14"/>
          <a:srcRect l="41529" t="44932" r="41460" b="42027"/>
          <a:stretch>
            <a:fillRect/>
          </a:stretch>
        </p:blipFill>
        <p:spPr>
          <a:xfrm>
            <a:off x="4127500" y="1590536"/>
            <a:ext cx="1130635" cy="698500"/>
          </a:xfrm>
          <a:prstGeom prst="rect">
            <a:avLst/>
          </a:prstGeom>
        </p:spPr>
      </p:pic>
      <p:pic>
        <p:nvPicPr>
          <p:cNvPr id="21" name="Picture 20" descr="forcefield_equation.jpg"/>
          <p:cNvPicPr>
            <a:picLocks noChangeAspect="1"/>
          </p:cNvPicPr>
          <p:nvPr/>
        </p:nvPicPr>
        <p:blipFill>
          <a:blip r:embed="rId14"/>
          <a:srcRect l="45042" t="62480" r="35958" b="16225"/>
          <a:stretch>
            <a:fillRect/>
          </a:stretch>
        </p:blipFill>
        <p:spPr>
          <a:xfrm>
            <a:off x="4102435" y="2668587"/>
            <a:ext cx="1181100" cy="1066800"/>
          </a:xfrm>
          <a:prstGeom prst="rect">
            <a:avLst/>
          </a:prstGeom>
        </p:spPr>
      </p:pic>
      <p:sp>
        <p:nvSpPr>
          <p:cNvPr id="22" name="TextBox 21"/>
          <p:cNvSpPr txBox="1"/>
          <p:nvPr/>
        </p:nvSpPr>
        <p:spPr>
          <a:xfrm>
            <a:off x="4508500" y="2140466"/>
            <a:ext cx="429698" cy="369332"/>
          </a:xfrm>
          <a:prstGeom prst="rect">
            <a:avLst/>
          </a:prstGeom>
          <a:noFill/>
        </p:spPr>
        <p:txBody>
          <a:bodyPr wrap="none" rtlCol="0">
            <a:spAutoFit/>
          </a:bodyPr>
          <a:lstStyle/>
          <a:p>
            <a:r>
              <a:rPr lang="en-US" i="1" dirty="0" smtClean="0"/>
              <a:t>b</a:t>
            </a:r>
            <a:r>
              <a:rPr lang="en-US" i="1" baseline="-25000" dirty="0" smtClean="0"/>
              <a:t>0</a:t>
            </a:r>
            <a:endParaRPr lang="en-US" i="1" dirty="0"/>
          </a:p>
        </p:txBody>
      </p:sp>
      <p:pic>
        <p:nvPicPr>
          <p:cNvPr id="23" name="Picture 22" descr="forcefield_equation.jpg"/>
          <p:cNvPicPr>
            <a:picLocks noChangeAspect="1"/>
          </p:cNvPicPr>
          <p:nvPr/>
        </p:nvPicPr>
        <p:blipFill>
          <a:blip r:embed="rId14"/>
          <a:srcRect l="59655" t="79843" r="17259"/>
          <a:stretch>
            <a:fillRect/>
          </a:stretch>
        </p:blipFill>
        <p:spPr>
          <a:xfrm>
            <a:off x="4938198" y="3887787"/>
            <a:ext cx="1691202" cy="1190014"/>
          </a:xfrm>
          <a:prstGeom prst="rect">
            <a:avLst/>
          </a:prstGeom>
        </p:spPr>
      </p:pic>
      <p:sp>
        <p:nvSpPr>
          <p:cNvPr id="29" name="Rectangle 28"/>
          <p:cNvSpPr/>
          <p:nvPr/>
        </p:nvSpPr>
        <p:spPr>
          <a:xfrm>
            <a:off x="5762108" y="5006711"/>
            <a:ext cx="219054" cy="13679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4442899" y="5408001"/>
            <a:ext cx="1319210" cy="776931"/>
            <a:chOff x="5039798" y="5077801"/>
            <a:chExt cx="2415102" cy="1287016"/>
          </a:xfrm>
        </p:grpSpPr>
        <p:pic>
          <p:nvPicPr>
            <p:cNvPr id="24" name="Picture 23" descr="ff_binding_part.png"/>
            <p:cNvPicPr>
              <a:picLocks noChangeAspect="1"/>
            </p:cNvPicPr>
            <p:nvPr/>
          </p:nvPicPr>
          <p:blipFill>
            <a:blip r:embed="rId15"/>
            <a:srcRect l="55654" t="69943" r="5719" b="3363"/>
            <a:stretch>
              <a:fillRect/>
            </a:stretch>
          </p:blipFill>
          <p:spPr>
            <a:xfrm>
              <a:off x="5105400" y="5077801"/>
              <a:ext cx="2349500" cy="1228792"/>
            </a:xfrm>
            <a:prstGeom prst="rect">
              <a:avLst/>
            </a:prstGeom>
          </p:spPr>
        </p:pic>
        <p:sp>
          <p:nvSpPr>
            <p:cNvPr id="25" name="Rectangle 24"/>
            <p:cNvSpPr/>
            <p:nvPr/>
          </p:nvSpPr>
          <p:spPr>
            <a:xfrm>
              <a:off x="5039798" y="5626100"/>
              <a:ext cx="162969" cy="2921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5453613" y="6066367"/>
              <a:ext cx="219054" cy="2921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266413" y="5926667"/>
              <a:ext cx="219054" cy="2921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485467" y="6072717"/>
              <a:ext cx="219054" cy="2921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7116772" y="5977465"/>
              <a:ext cx="338127" cy="2413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TextBox 31"/>
          <p:cNvSpPr txBox="1"/>
          <p:nvPr/>
        </p:nvSpPr>
        <p:spPr>
          <a:xfrm>
            <a:off x="5762108" y="1590536"/>
            <a:ext cx="2694775" cy="923330"/>
          </a:xfrm>
          <a:prstGeom prst="rect">
            <a:avLst/>
          </a:prstGeom>
          <a:noFill/>
        </p:spPr>
        <p:txBody>
          <a:bodyPr wrap="square" rtlCol="0">
            <a:spAutoFit/>
          </a:bodyPr>
          <a:lstStyle/>
          <a:p>
            <a:pPr algn="just"/>
            <a:r>
              <a:rPr lang="en-US" dirty="0" smtClean="0">
                <a:solidFill>
                  <a:srgbClr val="000000"/>
                </a:solidFill>
              </a:rPr>
              <a:t>Simple harmonic oscillator approximation (neither driven nor damped)</a:t>
            </a:r>
            <a:endParaRPr lang="en-US" b="1" dirty="0" smtClean="0">
              <a:solidFill>
                <a:srgbClr val="0000FF"/>
              </a:solidFill>
            </a:endParaRPr>
          </a:p>
        </p:txBody>
      </p:sp>
      <p:graphicFrame>
        <p:nvGraphicFramePr>
          <p:cNvPr id="33" name="Object 32"/>
          <p:cNvGraphicFramePr>
            <a:graphicFrameLocks noChangeAspect="1"/>
          </p:cNvGraphicFramePr>
          <p:nvPr/>
        </p:nvGraphicFramePr>
        <p:xfrm>
          <a:off x="5876409" y="2590607"/>
          <a:ext cx="1001803" cy="263218"/>
        </p:xfrm>
        <a:graphic>
          <a:graphicData uri="http://schemas.openxmlformats.org/presentationml/2006/ole">
            <mc:AlternateContent xmlns:mc="http://schemas.openxmlformats.org/markup-compatibility/2006">
              <mc:Choice xmlns:v="urn:schemas-microsoft-com:vml" Requires="v">
                <p:oleObj spid="_x0000_s26642" name="Equation" r:id="rId16" imgW="533400" imgH="139700" progId="Equation.3">
                  <p:embed/>
                </p:oleObj>
              </mc:Choice>
              <mc:Fallback>
                <p:oleObj name="Equation" r:id="rId16" imgW="533400" imgH="139700" progId="Equation.3">
                  <p:embed/>
                  <p:pic>
                    <p:nvPicPr>
                      <p:cNvPr id="0" name="Picture 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76409" y="2590607"/>
                        <a:ext cx="1001803" cy="2632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bject 33"/>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spid="_x0000_s26643" name="Equation" r:id="rId18" imgW="101600" imgH="177800" progId="Equation.3">
                  <p:embed/>
                </p:oleObj>
              </mc:Choice>
              <mc:Fallback>
                <p:oleObj name="Equation" r:id="rId18" imgW="101600" imgH="177800" progId="Equation.3">
                  <p:embed/>
                  <p:pic>
                    <p:nvPicPr>
                      <p:cNvPr id="0" name="Picture 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34"/>
          <p:cNvGraphicFramePr>
            <a:graphicFrameLocks noChangeAspect="1"/>
          </p:cNvGraphicFramePr>
          <p:nvPr/>
        </p:nvGraphicFramePr>
        <p:xfrm>
          <a:off x="7100373" y="2458998"/>
          <a:ext cx="1002227" cy="584632"/>
        </p:xfrm>
        <a:graphic>
          <a:graphicData uri="http://schemas.openxmlformats.org/presentationml/2006/ole">
            <mc:AlternateContent xmlns:mc="http://schemas.openxmlformats.org/markup-compatibility/2006">
              <mc:Choice xmlns:v="urn:schemas-microsoft-com:vml" Requires="v">
                <p:oleObj spid="_x0000_s26644" name="Equation" r:id="rId20" imgW="609600" imgH="355600" progId="Equation.3">
                  <p:embed/>
                </p:oleObj>
              </mc:Choice>
              <mc:Fallback>
                <p:oleObj name="Equation" r:id="rId20" imgW="609600" imgH="355600" progId="Equation.3">
                  <p:embed/>
                  <p:pic>
                    <p:nvPicPr>
                      <p:cNvPr id="0" name="Picture 1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00373" y="2458998"/>
                        <a:ext cx="1002227" cy="5846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loud 27"/>
          <p:cNvSpPr/>
          <p:nvPr/>
        </p:nvSpPr>
        <p:spPr>
          <a:xfrm>
            <a:off x="6426200" y="1333500"/>
            <a:ext cx="2425700" cy="2120900"/>
          </a:xfrm>
          <a:prstGeom prst="cloud">
            <a:avLst/>
          </a:prstGeom>
          <a:solidFill>
            <a:srgbClr val="3366FF"/>
          </a:solidFill>
          <a:effectLst>
            <a:glow rad="101600">
              <a:srgbClr val="FFFF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3" descr="C:\Users\ricky\Documents\Archie-West\Publicity\archiewest_rings-complete-15.jpg"/>
          <p:cNvPicPr>
            <a:picLocks noChangeAspect="1" noChangeArrowheads="1"/>
          </p:cNvPicPr>
          <p:nvPr/>
        </p:nvPicPr>
        <p:blipFill>
          <a:blip r:embed="rId3"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4"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606209" y="476250"/>
            <a:ext cx="7042491" cy="707886"/>
          </a:xfrm>
          <a:prstGeom prst="rect">
            <a:avLst/>
          </a:prstGeom>
          <a:noFill/>
        </p:spPr>
        <p:txBody>
          <a:bodyPr wrap="square" rtlCol="0">
            <a:spAutoFit/>
          </a:bodyPr>
          <a:lstStyle/>
          <a:p>
            <a:r>
              <a:rPr lang="en-US" sz="4000" b="1" i="1" dirty="0" smtClean="0">
                <a:solidFill>
                  <a:srgbClr val="0000FF"/>
                </a:solidFill>
              </a:rPr>
              <a:t>Force field </a:t>
            </a:r>
            <a:r>
              <a:rPr lang="en-US" sz="3200" b="1" i="1" dirty="0" smtClean="0">
                <a:solidFill>
                  <a:srgbClr val="0000FF"/>
                </a:solidFill>
              </a:rPr>
              <a:t>– non bonding interactions</a:t>
            </a:r>
            <a:endParaRPr lang="en-US" sz="3200" b="1" i="1" dirty="0">
              <a:solidFill>
                <a:srgbClr val="0000FF"/>
              </a:solidFill>
            </a:endParaRPr>
          </a:p>
        </p:txBody>
      </p:sp>
      <p:graphicFrame>
        <p:nvGraphicFramePr>
          <p:cNvPr id="15" name="Object 14"/>
          <p:cNvGraphicFramePr>
            <a:graphicFrameLocks noChangeAspect="1"/>
          </p:cNvGraphicFramePr>
          <p:nvPr/>
        </p:nvGraphicFramePr>
        <p:xfrm>
          <a:off x="1292225" y="1651000"/>
          <a:ext cx="1917211" cy="996950"/>
        </p:xfrm>
        <a:graphic>
          <a:graphicData uri="http://schemas.openxmlformats.org/presentationml/2006/ole">
            <mc:AlternateContent xmlns:mc="http://schemas.openxmlformats.org/markup-compatibility/2006">
              <mc:Choice xmlns:v="urn:schemas-microsoft-com:vml" Requires="v">
                <p:oleObj spid="_x0000_s48141" name="Equation" r:id="rId5" imgW="952500" imgH="495300" progId="Equation.3">
                  <p:embed/>
                </p:oleObj>
              </mc:Choice>
              <mc:Fallback>
                <p:oleObj name="Equation" r:id="rId5" imgW="952500" imgH="495300" progId="Equation.3">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2225" y="1651000"/>
                        <a:ext cx="1917211"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1" name="Picture 20" descr="forcefield_equation.jpg"/>
          <p:cNvPicPr>
            <a:picLocks noChangeAspect="1"/>
          </p:cNvPicPr>
          <p:nvPr/>
        </p:nvPicPr>
        <p:blipFill>
          <a:blip r:embed="rId7">
            <a:clrChange>
              <a:clrFrom>
                <a:srgbClr val="FFFFFF"/>
              </a:clrFrom>
              <a:clrTo>
                <a:srgbClr val="FFFFFF">
                  <a:alpha val="0"/>
                </a:srgbClr>
              </a:clrTo>
            </a:clrChange>
          </a:blip>
          <a:srcRect l="40038" t="20339" r="27785" b="53549"/>
          <a:stretch>
            <a:fillRect/>
          </a:stretch>
        </p:blipFill>
        <p:spPr>
          <a:xfrm>
            <a:off x="3689182" y="3213100"/>
            <a:ext cx="2000250" cy="1308100"/>
          </a:xfrm>
          <a:prstGeom prst="rect">
            <a:avLst/>
          </a:prstGeom>
        </p:spPr>
      </p:pic>
      <p:graphicFrame>
        <p:nvGraphicFramePr>
          <p:cNvPr id="22" name="Object 21"/>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spid="_x0000_s48142" name="Equation" r:id="rId8" imgW="101600" imgH="177800" progId="Equation.3">
                  <p:embed/>
                </p:oleObj>
              </mc:Choice>
              <mc:Fallback>
                <p:oleObj name="Equation" r:id="rId8" imgW="101600" imgH="177800" progId="Equation.3">
                  <p:embed/>
                  <p:pic>
                    <p:nvPicPr>
                      <p:cNvPr id="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22"/>
          <p:cNvGraphicFramePr>
            <a:graphicFrameLocks noChangeAspect="1"/>
          </p:cNvGraphicFramePr>
          <p:nvPr/>
        </p:nvGraphicFramePr>
        <p:xfrm>
          <a:off x="1292225" y="3390900"/>
          <a:ext cx="1590675" cy="943621"/>
        </p:xfrm>
        <a:graphic>
          <a:graphicData uri="http://schemas.openxmlformats.org/presentationml/2006/ole">
            <mc:AlternateContent xmlns:mc="http://schemas.openxmlformats.org/markup-compatibility/2006">
              <mc:Choice xmlns:v="urn:schemas-microsoft-com:vml" Requires="v">
                <p:oleObj spid="_x0000_s48143" name="Equation" r:id="rId10" imgW="749300" imgH="444500" progId="Equation.3">
                  <p:embed/>
                </p:oleObj>
              </mc:Choice>
              <mc:Fallback>
                <p:oleObj name="Equation" r:id="rId10" imgW="749300" imgH="444500" progId="Equation.3">
                  <p:embed/>
                  <p:pic>
                    <p:nvPicPr>
                      <p:cNvPr id="0"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2225" y="3390900"/>
                        <a:ext cx="1590675" cy="9436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23"/>
          <p:cNvGraphicFramePr>
            <a:graphicFrameLocks noChangeAspect="1"/>
          </p:cNvGraphicFramePr>
          <p:nvPr/>
        </p:nvGraphicFramePr>
        <p:xfrm>
          <a:off x="1292225" y="4802439"/>
          <a:ext cx="3722130" cy="1113922"/>
        </p:xfrm>
        <a:graphic>
          <a:graphicData uri="http://schemas.openxmlformats.org/presentationml/2006/ole">
            <mc:AlternateContent xmlns:mc="http://schemas.openxmlformats.org/markup-compatibility/2006">
              <mc:Choice xmlns:v="urn:schemas-microsoft-com:vml" Requires="v">
                <p:oleObj spid="_x0000_s48144" name="Equation" r:id="rId12" imgW="1739900" imgH="520700" progId="Equation.3">
                  <p:embed/>
                </p:oleObj>
              </mc:Choice>
              <mc:Fallback>
                <p:oleObj name="Equation" r:id="rId12" imgW="1739900" imgH="520700" progId="Equation.3">
                  <p:embed/>
                  <p:pic>
                    <p:nvPicPr>
                      <p:cNvPr id="0"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92225" y="4802439"/>
                        <a:ext cx="3722130" cy="11139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24"/>
          <p:cNvGraphicFramePr>
            <a:graphicFrameLocks noChangeAspect="1"/>
          </p:cNvGraphicFramePr>
          <p:nvPr/>
        </p:nvGraphicFramePr>
        <p:xfrm>
          <a:off x="6629400" y="1651001"/>
          <a:ext cx="2019300" cy="488182"/>
        </p:xfrm>
        <a:graphic>
          <a:graphicData uri="http://schemas.openxmlformats.org/presentationml/2006/ole">
            <mc:AlternateContent xmlns:mc="http://schemas.openxmlformats.org/markup-compatibility/2006">
              <mc:Choice xmlns:v="urn:schemas-microsoft-com:vml" Requires="v">
                <p:oleObj spid="_x0000_s48145" name="Equation" r:id="rId14" imgW="1155700" imgH="279400" progId="Equation.3">
                  <p:embed/>
                </p:oleObj>
              </mc:Choice>
              <mc:Fallback>
                <p:oleObj name="Equation" r:id="rId14" imgW="1155700" imgH="279400" progId="Equation.3">
                  <p:embed/>
                  <p:pic>
                    <p:nvPicPr>
                      <p:cNvPr id="0"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29400" y="1651001"/>
                        <a:ext cx="2019300" cy="4881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25"/>
          <p:cNvGraphicFramePr>
            <a:graphicFrameLocks noChangeAspect="1"/>
          </p:cNvGraphicFramePr>
          <p:nvPr/>
        </p:nvGraphicFramePr>
        <p:xfrm>
          <a:off x="6629400" y="2360524"/>
          <a:ext cx="2019300" cy="516565"/>
        </p:xfrm>
        <a:graphic>
          <a:graphicData uri="http://schemas.openxmlformats.org/presentationml/2006/ole">
            <mc:AlternateContent xmlns:mc="http://schemas.openxmlformats.org/markup-compatibility/2006">
              <mc:Choice xmlns:v="urn:schemas-microsoft-com:vml" Requires="v">
                <p:oleObj spid="_x0000_s48146" name="Equation" r:id="rId16" imgW="1092200" imgH="279400" progId="Equation.3">
                  <p:embed/>
                </p:oleObj>
              </mc:Choice>
              <mc:Fallback>
                <p:oleObj name="Equation" r:id="rId16" imgW="1092200" imgH="279400" progId="Equation.3">
                  <p:embed/>
                  <p:pic>
                    <p:nvPicPr>
                      <p:cNvPr id="0" name="Picture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29400" y="2360524"/>
                        <a:ext cx="2019300" cy="5165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7" name="Picture 26" descr="forcefield_equation.jpg"/>
          <p:cNvPicPr>
            <a:picLocks noChangeAspect="1"/>
          </p:cNvPicPr>
          <p:nvPr/>
        </p:nvPicPr>
        <p:blipFill>
          <a:blip r:embed="rId7">
            <a:clrChange>
              <a:clrFrom>
                <a:srgbClr val="FFFFFF"/>
              </a:clrFrom>
              <a:clrTo>
                <a:srgbClr val="FFFFFF">
                  <a:alpha val="0"/>
                </a:srgbClr>
              </a:clrTo>
            </a:clrChange>
          </a:blip>
          <a:srcRect l="69360" b="68945"/>
          <a:stretch>
            <a:fillRect/>
          </a:stretch>
        </p:blipFill>
        <p:spPr>
          <a:xfrm>
            <a:off x="3670467" y="1397000"/>
            <a:ext cx="1904665" cy="1555750"/>
          </a:xfrm>
          <a:prstGeom prst="rect">
            <a:avLst/>
          </a:prstGeom>
        </p:spPr>
      </p:pic>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3"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4"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5300145" cy="707886"/>
          </a:xfrm>
          <a:prstGeom prst="rect">
            <a:avLst/>
          </a:prstGeom>
          <a:noFill/>
        </p:spPr>
        <p:txBody>
          <a:bodyPr wrap="square" rtlCol="0">
            <a:spAutoFit/>
          </a:bodyPr>
          <a:lstStyle/>
          <a:p>
            <a:r>
              <a:rPr lang="en-US" sz="4000" b="1" i="1" dirty="0" smtClean="0">
                <a:solidFill>
                  <a:srgbClr val="0000FF"/>
                </a:solidFill>
              </a:rPr>
              <a:t>Morse potential</a:t>
            </a:r>
            <a:endParaRPr lang="en-US" sz="4000" b="1" i="1" dirty="0">
              <a:solidFill>
                <a:srgbClr val="0000FF"/>
              </a:solidFill>
            </a:endParaRPr>
          </a:p>
        </p:txBody>
      </p:sp>
      <p:sp>
        <p:nvSpPr>
          <p:cNvPr id="16" name="TextBox 15"/>
          <p:cNvSpPr txBox="1"/>
          <p:nvPr/>
        </p:nvSpPr>
        <p:spPr>
          <a:xfrm>
            <a:off x="573723" y="1422400"/>
            <a:ext cx="1928177" cy="5170647"/>
          </a:xfrm>
          <a:prstGeom prst="rect">
            <a:avLst/>
          </a:prstGeom>
          <a:noFill/>
        </p:spPr>
        <p:txBody>
          <a:bodyPr wrap="square" rtlCol="0">
            <a:spAutoFit/>
          </a:bodyPr>
          <a:lstStyle/>
          <a:p>
            <a:pPr algn="just"/>
            <a:r>
              <a:rPr lang="en-US" sz="2400" dirty="0" smtClean="0">
                <a:solidFill>
                  <a:srgbClr val="000000"/>
                </a:solidFill>
              </a:rPr>
              <a:t>It explicitly includes the effect of bond breaking. Realistic but difficult to model. </a:t>
            </a:r>
          </a:p>
          <a:p>
            <a:pPr algn="just"/>
            <a:endParaRPr lang="en-US" sz="2400" b="1" dirty="0" smtClean="0">
              <a:solidFill>
                <a:srgbClr val="000000"/>
              </a:solidFill>
            </a:endParaRPr>
          </a:p>
          <a:p>
            <a:pPr algn="just"/>
            <a:endParaRPr lang="en-US" sz="2400" b="1" dirty="0" smtClean="0">
              <a:solidFill>
                <a:srgbClr val="000000"/>
              </a:solidFill>
            </a:endParaRPr>
          </a:p>
          <a:p>
            <a:pPr algn="just"/>
            <a:endParaRPr lang="en-US" sz="2400" b="1" dirty="0" smtClean="0">
              <a:solidFill>
                <a:srgbClr val="000000"/>
              </a:solidFill>
            </a:endParaRPr>
          </a:p>
          <a:p>
            <a:pPr algn="just"/>
            <a:endParaRPr lang="en-US" sz="1000" b="1" dirty="0" smtClean="0">
              <a:solidFill>
                <a:srgbClr val="000000"/>
              </a:solidFill>
            </a:endParaRPr>
          </a:p>
          <a:p>
            <a:pPr algn="just"/>
            <a:r>
              <a:rPr lang="en-US" sz="1600" i="1" dirty="0" smtClean="0">
                <a:solidFill>
                  <a:srgbClr val="000000"/>
                </a:solidFill>
              </a:rPr>
              <a:t>De – </a:t>
            </a:r>
            <a:r>
              <a:rPr lang="en-US" sz="1600" dirty="0" smtClean="0">
                <a:solidFill>
                  <a:srgbClr val="000000"/>
                </a:solidFill>
              </a:rPr>
              <a:t>the well depth</a:t>
            </a:r>
          </a:p>
          <a:p>
            <a:pPr algn="just"/>
            <a:r>
              <a:rPr lang="en-US" sz="1600" i="1" dirty="0" err="1" smtClean="0">
                <a:solidFill>
                  <a:srgbClr val="000000"/>
                </a:solidFill>
              </a:rPr>
              <a:t>α</a:t>
            </a:r>
            <a:r>
              <a:rPr lang="en-US" sz="1600" i="1" dirty="0" smtClean="0">
                <a:solidFill>
                  <a:srgbClr val="000000"/>
                </a:solidFill>
              </a:rPr>
              <a:t> - </a:t>
            </a:r>
            <a:r>
              <a:rPr lang="en-US" sz="1600" dirty="0" smtClean="0">
                <a:solidFill>
                  <a:srgbClr val="000000"/>
                </a:solidFill>
              </a:rPr>
              <a:t>the well width </a:t>
            </a:r>
          </a:p>
          <a:p>
            <a:pPr algn="just"/>
            <a:r>
              <a:rPr lang="en-US" sz="1600" i="1" dirty="0" err="1" smtClean="0">
                <a:solidFill>
                  <a:srgbClr val="000000"/>
                </a:solidFill>
              </a:rPr>
              <a:t>k</a:t>
            </a:r>
            <a:r>
              <a:rPr lang="en-US" sz="1600" i="1" baseline="-25000" dirty="0" err="1" smtClean="0">
                <a:solidFill>
                  <a:srgbClr val="000000"/>
                </a:solidFill>
              </a:rPr>
              <a:t>e</a:t>
            </a:r>
            <a:r>
              <a:rPr lang="en-US" sz="1600" dirty="0" smtClean="0">
                <a:solidFill>
                  <a:srgbClr val="000000"/>
                </a:solidFill>
              </a:rPr>
              <a:t> - the force constant at the minimum of the well</a:t>
            </a:r>
          </a:p>
        </p:txBody>
      </p:sp>
      <p:pic>
        <p:nvPicPr>
          <p:cNvPr id="17" name="Picture 16" descr="1109px-Morse-potential.png"/>
          <p:cNvPicPr>
            <a:picLocks noChangeAspect="1"/>
          </p:cNvPicPr>
          <p:nvPr/>
        </p:nvPicPr>
        <p:blipFill>
          <a:blip r:embed="rId5">
            <a:clrChange>
              <a:clrFrom>
                <a:srgbClr val="FFFFFF"/>
              </a:clrFrom>
              <a:clrTo>
                <a:srgbClr val="FFFFFF">
                  <a:alpha val="0"/>
                </a:srgbClr>
              </a:clrTo>
            </a:clrChange>
          </a:blip>
          <a:stretch>
            <a:fillRect/>
          </a:stretch>
        </p:blipFill>
        <p:spPr>
          <a:xfrm>
            <a:off x="2501900" y="1184136"/>
            <a:ext cx="5997017" cy="5537372"/>
          </a:xfrm>
          <a:prstGeom prst="rect">
            <a:avLst/>
          </a:prstGeom>
        </p:spPr>
      </p:pic>
      <p:graphicFrame>
        <p:nvGraphicFramePr>
          <p:cNvPr id="19" name="Object 18"/>
          <p:cNvGraphicFramePr>
            <a:graphicFrameLocks noChangeAspect="1"/>
          </p:cNvGraphicFramePr>
          <p:nvPr/>
        </p:nvGraphicFramePr>
        <p:xfrm>
          <a:off x="573722" y="4761487"/>
          <a:ext cx="2321877" cy="564781"/>
        </p:xfrm>
        <a:graphic>
          <a:graphicData uri="http://schemas.openxmlformats.org/presentationml/2006/ole">
            <mc:AlternateContent xmlns:mc="http://schemas.openxmlformats.org/markup-compatibility/2006">
              <mc:Choice xmlns:v="urn:schemas-microsoft-com:vml" Requires="v">
                <p:oleObj spid="_x0000_s25604" name="Equation" r:id="rId6" imgW="1409700" imgH="342900" progId="Equation.3">
                  <p:embed/>
                </p:oleObj>
              </mc:Choice>
              <mc:Fallback>
                <p:oleObj name="Equation" r:id="rId6" imgW="1409700" imgH="342900" progId="Equation.3">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722" y="4761487"/>
                        <a:ext cx="2321877" cy="5647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nvGraphicFramePr>
        <p:xfrm>
          <a:off x="573723" y="4056268"/>
          <a:ext cx="1032486" cy="681830"/>
        </p:xfrm>
        <a:graphic>
          <a:graphicData uri="http://schemas.openxmlformats.org/presentationml/2006/ole">
            <mc:AlternateContent xmlns:mc="http://schemas.openxmlformats.org/markup-compatibility/2006">
              <mc:Choice xmlns:v="urn:schemas-microsoft-com:vml" Requires="v">
                <p:oleObj spid="_x0000_s25605" name="Equation" r:id="rId8" imgW="673100" imgH="444500" progId="Equation.3">
                  <p:embed/>
                </p:oleObj>
              </mc:Choice>
              <mc:Fallback>
                <p:oleObj name="Equation" r:id="rId8" imgW="673100" imgH="444500" progId="Equation.3">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3723" y="4056268"/>
                        <a:ext cx="1032486" cy="6818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5300145" cy="707886"/>
          </a:xfrm>
          <a:prstGeom prst="rect">
            <a:avLst/>
          </a:prstGeom>
          <a:noFill/>
        </p:spPr>
        <p:txBody>
          <a:bodyPr wrap="square" rtlCol="0">
            <a:spAutoFit/>
          </a:bodyPr>
          <a:lstStyle/>
          <a:p>
            <a:r>
              <a:rPr lang="en-US" sz="4000" b="1" i="1" dirty="0" smtClean="0">
                <a:solidFill>
                  <a:srgbClr val="0000FF"/>
                </a:solidFill>
              </a:rPr>
              <a:t>Energy minimization</a:t>
            </a:r>
            <a:endParaRPr lang="en-US" sz="4000" b="1" i="1" dirty="0">
              <a:solidFill>
                <a:srgbClr val="0000FF"/>
              </a:solidFill>
            </a:endParaRPr>
          </a:p>
        </p:txBody>
      </p:sp>
      <p:sp>
        <p:nvSpPr>
          <p:cNvPr id="10" name="TextBox 9"/>
          <p:cNvSpPr txBox="1"/>
          <p:nvPr/>
        </p:nvSpPr>
        <p:spPr>
          <a:xfrm>
            <a:off x="611089" y="1581150"/>
            <a:ext cx="8177078" cy="5201423"/>
          </a:xfrm>
          <a:prstGeom prst="rect">
            <a:avLst/>
          </a:prstGeom>
          <a:noFill/>
        </p:spPr>
        <p:txBody>
          <a:bodyPr wrap="square" rtlCol="0">
            <a:spAutoFit/>
          </a:bodyPr>
          <a:lstStyle/>
          <a:p>
            <a:pPr algn="just"/>
            <a:r>
              <a:rPr lang="en-US" sz="2400" dirty="0" smtClean="0">
                <a:solidFill>
                  <a:srgbClr val="000000"/>
                </a:solidFill>
              </a:rPr>
              <a:t>Energy minimization methods are used to </a:t>
            </a:r>
            <a:r>
              <a:rPr lang="en-US" sz="2400" b="1" dirty="0" smtClean="0">
                <a:solidFill>
                  <a:srgbClr val="0000FF"/>
                </a:solidFill>
              </a:rPr>
              <a:t>compute the equilibrium configuration of molecules</a:t>
            </a:r>
            <a:r>
              <a:rPr lang="en-US" sz="2400" dirty="0" smtClean="0">
                <a:solidFill>
                  <a:srgbClr val="000000"/>
                </a:solidFill>
              </a:rPr>
              <a:t>. Stable states of molecules correspond to global and local minima on their potential energy surface. Starting from non-equilibrium geometry the mathematical procedure of optimization moves atoms to find the </a:t>
            </a:r>
            <a:r>
              <a:rPr lang="en-US" sz="2400" b="1" dirty="0" smtClean="0">
                <a:solidFill>
                  <a:srgbClr val="0000FF"/>
                </a:solidFill>
              </a:rPr>
              <a:t>lowest energy configuration</a:t>
            </a:r>
            <a:r>
              <a:rPr lang="en-US" sz="2400" dirty="0" smtClean="0">
                <a:solidFill>
                  <a:srgbClr val="000000"/>
                </a:solidFill>
              </a:rPr>
              <a:t>. </a:t>
            </a:r>
          </a:p>
          <a:p>
            <a:pPr algn="just"/>
            <a:endParaRPr lang="en-US" sz="1000" dirty="0" smtClean="0">
              <a:solidFill>
                <a:srgbClr val="000000"/>
              </a:solidFill>
            </a:endParaRPr>
          </a:p>
          <a:p>
            <a:pPr algn="just"/>
            <a:r>
              <a:rPr lang="en-US" sz="2400" dirty="0" smtClean="0">
                <a:solidFill>
                  <a:srgbClr val="000000"/>
                </a:solidFill>
              </a:rPr>
              <a:t>Energy minimization </a:t>
            </a:r>
            <a:r>
              <a:rPr lang="en-US" sz="2400" b="1" dirty="0" smtClean="0">
                <a:solidFill>
                  <a:srgbClr val="0000FF"/>
                </a:solidFill>
              </a:rPr>
              <a:t>does not include the temperature</a:t>
            </a:r>
            <a:r>
              <a:rPr lang="en-US" sz="2400" dirty="0" smtClean="0">
                <a:solidFill>
                  <a:srgbClr val="000000"/>
                </a:solidFill>
              </a:rPr>
              <a:t>. From physical point of view the final state of the system corresponds to the configuration of atoms in zero temperature. </a:t>
            </a:r>
          </a:p>
          <a:p>
            <a:pPr algn="just"/>
            <a:endParaRPr lang="en-US" sz="1000" b="1" dirty="0" smtClean="0">
              <a:solidFill>
                <a:srgbClr val="000000"/>
              </a:solidFill>
            </a:endParaRPr>
          </a:p>
          <a:p>
            <a:pPr algn="just"/>
            <a:r>
              <a:rPr lang="en-US" sz="2400" b="1" dirty="0" smtClean="0">
                <a:solidFill>
                  <a:srgbClr val="0000FF"/>
                </a:solidFill>
              </a:rPr>
              <a:t>Potential energy surface </a:t>
            </a:r>
            <a:r>
              <a:rPr lang="en-US" sz="2400" dirty="0" smtClean="0">
                <a:solidFill>
                  <a:srgbClr val="000000"/>
                </a:solidFill>
              </a:rPr>
              <a:t>– multidimensional surface (</a:t>
            </a:r>
            <a:r>
              <a:rPr lang="en-US" sz="2400" dirty="0" err="1" smtClean="0">
                <a:solidFill>
                  <a:srgbClr val="000000"/>
                </a:solidFill>
              </a:rPr>
              <a:t>hypersurface</a:t>
            </a:r>
            <a:r>
              <a:rPr lang="en-US" sz="2400" dirty="0" smtClean="0">
                <a:solidFill>
                  <a:srgbClr val="000000"/>
                </a:solidFill>
              </a:rPr>
              <a:t>) with atomic positions as variables. During the minimization procedure we change atoms coordinates to find the global (ideally) minima.</a:t>
            </a:r>
            <a:endParaRPr lang="en-US" sz="2400" dirty="0" smtClean="0">
              <a:solidFill>
                <a:srgbClr val="0000FF"/>
              </a:solidFill>
            </a:endParaRPr>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pic>
        <p:nvPicPr>
          <p:cNvPr id="11" name="Picture 10" descr="F1.large.jpg"/>
          <p:cNvPicPr>
            <a:picLocks noChangeAspect="1"/>
          </p:cNvPicPr>
          <p:nvPr/>
        </p:nvPicPr>
        <p:blipFill>
          <a:blip r:embed="rId3"/>
          <a:stretch>
            <a:fillRect/>
          </a:stretch>
        </p:blipFill>
        <p:spPr>
          <a:xfrm>
            <a:off x="0" y="103584"/>
            <a:ext cx="9144000" cy="6650831"/>
          </a:xfrm>
          <a:prstGeom prst="rect">
            <a:avLst/>
          </a:prstGeom>
        </p:spPr>
      </p:pic>
      <p:pic>
        <p:nvPicPr>
          <p:cNvPr id="9" name="Picture 8" descr="archie_logo_small.jpg"/>
          <p:cNvPicPr>
            <a:picLocks noChangeAspect="1"/>
          </p:cNvPicPr>
          <p:nvPr/>
        </p:nvPicPr>
        <p:blipFill>
          <a:blip r:embed="rId4"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5300145" cy="707886"/>
          </a:xfrm>
          <a:prstGeom prst="rect">
            <a:avLst/>
          </a:prstGeom>
          <a:noFill/>
        </p:spPr>
        <p:txBody>
          <a:bodyPr wrap="square" rtlCol="0">
            <a:spAutoFit/>
          </a:bodyPr>
          <a:lstStyle/>
          <a:p>
            <a:r>
              <a:rPr lang="en-US" sz="4000" b="1" i="1" dirty="0" smtClean="0">
                <a:solidFill>
                  <a:srgbClr val="0000FF"/>
                </a:solidFill>
              </a:rPr>
              <a:t>Energy surface</a:t>
            </a:r>
            <a:endParaRPr lang="en-US" sz="4000" b="1" i="1" dirty="0">
              <a:solidFill>
                <a:srgbClr val="0000FF"/>
              </a:solidFill>
            </a:endParaRPr>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5300145" cy="707886"/>
          </a:xfrm>
          <a:prstGeom prst="rect">
            <a:avLst/>
          </a:prstGeom>
          <a:noFill/>
        </p:spPr>
        <p:txBody>
          <a:bodyPr wrap="square" rtlCol="0">
            <a:spAutoFit/>
          </a:bodyPr>
          <a:lstStyle/>
          <a:p>
            <a:r>
              <a:rPr lang="en-US" sz="4000" b="1" i="1" dirty="0" smtClean="0">
                <a:solidFill>
                  <a:srgbClr val="0000FF"/>
                </a:solidFill>
              </a:rPr>
              <a:t>Energy minimization</a:t>
            </a:r>
            <a:endParaRPr lang="en-US" sz="4000" b="1" i="1" dirty="0">
              <a:solidFill>
                <a:srgbClr val="0000FF"/>
              </a:solidFill>
            </a:endParaRPr>
          </a:p>
        </p:txBody>
      </p:sp>
      <p:pic>
        <p:nvPicPr>
          <p:cNvPr id="6" name="Picture 5" descr="loc_fp_6cjgrcht.gif"/>
          <p:cNvPicPr>
            <a:picLocks noChangeAspect="1"/>
          </p:cNvPicPr>
          <p:nvPr/>
        </p:nvPicPr>
        <p:blipFill>
          <a:blip r:embed="rId4"/>
          <a:stretch>
            <a:fillRect/>
          </a:stretch>
        </p:blipFill>
        <p:spPr>
          <a:xfrm>
            <a:off x="3082682" y="1765300"/>
            <a:ext cx="5921385" cy="4727072"/>
          </a:xfrm>
          <a:prstGeom prst="rect">
            <a:avLst/>
          </a:prstGeom>
        </p:spPr>
      </p:pic>
      <p:sp>
        <p:nvSpPr>
          <p:cNvPr id="8" name="TextBox 7"/>
          <p:cNvSpPr txBox="1"/>
          <p:nvPr/>
        </p:nvSpPr>
        <p:spPr>
          <a:xfrm>
            <a:off x="611089" y="3892550"/>
            <a:ext cx="2513111" cy="1569660"/>
          </a:xfrm>
          <a:prstGeom prst="rect">
            <a:avLst/>
          </a:prstGeom>
          <a:noFill/>
        </p:spPr>
        <p:txBody>
          <a:bodyPr wrap="square" rtlCol="0">
            <a:spAutoFit/>
          </a:bodyPr>
          <a:lstStyle/>
          <a:p>
            <a:pPr algn="just"/>
            <a:r>
              <a:rPr lang="en-US" sz="2400" dirty="0" smtClean="0">
                <a:solidFill>
                  <a:srgbClr val="000000"/>
                </a:solidFill>
              </a:rPr>
              <a:t>The </a:t>
            </a:r>
            <a:r>
              <a:rPr lang="en-US" sz="2400" b="1" dirty="0" smtClean="0">
                <a:solidFill>
                  <a:srgbClr val="0000FF"/>
                </a:solidFill>
              </a:rPr>
              <a:t>steepest descent </a:t>
            </a:r>
            <a:r>
              <a:rPr lang="en-US" sz="2400" dirty="0" smtClean="0">
                <a:solidFill>
                  <a:srgbClr val="000000"/>
                </a:solidFill>
              </a:rPr>
              <a:t>method represents other approach. </a:t>
            </a:r>
            <a:endParaRPr lang="en-US" sz="2400" b="1" dirty="0" smtClean="0">
              <a:solidFill>
                <a:srgbClr val="0000FF"/>
              </a:solidFill>
            </a:endParaRPr>
          </a:p>
        </p:txBody>
      </p:sp>
      <p:sp>
        <p:nvSpPr>
          <p:cNvPr id="11" name="TextBox 10"/>
          <p:cNvSpPr txBox="1"/>
          <p:nvPr/>
        </p:nvSpPr>
        <p:spPr>
          <a:xfrm>
            <a:off x="611089" y="1581150"/>
            <a:ext cx="2471593" cy="2308324"/>
          </a:xfrm>
          <a:prstGeom prst="rect">
            <a:avLst/>
          </a:prstGeom>
          <a:noFill/>
        </p:spPr>
        <p:txBody>
          <a:bodyPr wrap="square" rtlCol="0">
            <a:spAutoFit/>
          </a:bodyPr>
          <a:lstStyle/>
          <a:p>
            <a:pPr algn="just"/>
            <a:r>
              <a:rPr lang="en-US" sz="2400" dirty="0" smtClean="0">
                <a:solidFill>
                  <a:srgbClr val="000000"/>
                </a:solidFill>
              </a:rPr>
              <a:t>Gradient-based algorithms (the most popular: </a:t>
            </a:r>
            <a:r>
              <a:rPr lang="en-US" sz="2400" b="1" dirty="0" smtClean="0">
                <a:solidFill>
                  <a:srgbClr val="0000FF"/>
                </a:solidFill>
              </a:rPr>
              <a:t>simple gradient, conjugate gradient. </a:t>
            </a:r>
          </a:p>
        </p:txBody>
      </p:sp>
      <p:sp>
        <p:nvSpPr>
          <p:cNvPr id="12" name="TextBox 11"/>
          <p:cNvSpPr txBox="1"/>
          <p:nvPr/>
        </p:nvSpPr>
        <p:spPr>
          <a:xfrm>
            <a:off x="3975100" y="6030707"/>
            <a:ext cx="3429000" cy="461665"/>
          </a:xfrm>
          <a:prstGeom prst="rect">
            <a:avLst/>
          </a:prstGeom>
          <a:noFill/>
        </p:spPr>
        <p:txBody>
          <a:bodyPr wrap="square" rtlCol="0">
            <a:spAutoFit/>
          </a:bodyPr>
          <a:lstStyle/>
          <a:p>
            <a:pPr algn="just"/>
            <a:r>
              <a:rPr lang="en-US" sz="2400" dirty="0" smtClean="0">
                <a:solidFill>
                  <a:srgbClr val="000000"/>
                </a:solidFill>
              </a:rPr>
              <a:t>Conjugate gradient search</a:t>
            </a:r>
            <a:endParaRPr lang="en-US" sz="2400" b="1" dirty="0" smtClean="0">
              <a:solidFill>
                <a:srgbClr val="0000FF"/>
              </a:solidFill>
            </a:endParaRPr>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3"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4"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5300145" cy="707886"/>
          </a:xfrm>
          <a:prstGeom prst="rect">
            <a:avLst/>
          </a:prstGeom>
          <a:noFill/>
        </p:spPr>
        <p:txBody>
          <a:bodyPr wrap="square" rtlCol="0">
            <a:spAutoFit/>
          </a:bodyPr>
          <a:lstStyle/>
          <a:p>
            <a:r>
              <a:rPr lang="en-US" sz="4000" b="1" i="1" dirty="0" smtClean="0">
                <a:solidFill>
                  <a:srgbClr val="0000FF"/>
                </a:solidFill>
              </a:rPr>
              <a:t>Newton’s equations</a:t>
            </a:r>
            <a:endParaRPr lang="en-US" sz="4000" b="1" i="1" dirty="0">
              <a:solidFill>
                <a:srgbClr val="0000FF"/>
              </a:solidFill>
            </a:endParaRPr>
          </a:p>
        </p:txBody>
      </p:sp>
      <p:sp>
        <p:nvSpPr>
          <p:cNvPr id="8" name="TextBox 7"/>
          <p:cNvSpPr txBox="1"/>
          <p:nvPr/>
        </p:nvSpPr>
        <p:spPr>
          <a:xfrm>
            <a:off x="611089" y="1581150"/>
            <a:ext cx="8177078" cy="5355312"/>
          </a:xfrm>
          <a:prstGeom prst="rect">
            <a:avLst/>
          </a:prstGeom>
          <a:noFill/>
        </p:spPr>
        <p:txBody>
          <a:bodyPr wrap="square" rtlCol="0">
            <a:spAutoFit/>
          </a:bodyPr>
          <a:lstStyle/>
          <a:p>
            <a:pPr algn="just"/>
            <a:r>
              <a:rPr lang="en-US" sz="2400" dirty="0" smtClean="0">
                <a:solidFill>
                  <a:srgbClr val="000000"/>
                </a:solidFill>
              </a:rPr>
              <a:t>The force field defines the potential energy            where</a:t>
            </a:r>
          </a:p>
          <a:p>
            <a:pPr algn="just"/>
            <a:endParaRPr lang="en-US" sz="1000" dirty="0" smtClean="0">
              <a:solidFill>
                <a:srgbClr val="000000"/>
              </a:solidFill>
            </a:endParaRPr>
          </a:p>
          <a:p>
            <a:pPr algn="just"/>
            <a:r>
              <a:rPr lang="en-US" sz="2400" dirty="0" smtClean="0">
                <a:solidFill>
                  <a:srgbClr val="000000"/>
                </a:solidFill>
              </a:rPr>
              <a:t>                                 is a  set of separate atom vectors</a:t>
            </a:r>
          </a:p>
          <a:p>
            <a:pPr algn="just"/>
            <a:endParaRPr lang="en-US" sz="1000" dirty="0" smtClean="0">
              <a:solidFill>
                <a:srgbClr val="000000"/>
              </a:solidFill>
            </a:endParaRPr>
          </a:p>
          <a:p>
            <a:pPr algn="just"/>
            <a:r>
              <a:rPr lang="en-US" sz="2400" dirty="0" smtClean="0">
                <a:solidFill>
                  <a:srgbClr val="000000"/>
                </a:solidFill>
              </a:rPr>
              <a:t>and N is a number of atoms in the system. </a:t>
            </a:r>
          </a:p>
          <a:p>
            <a:pPr algn="just"/>
            <a:endParaRPr lang="en-US" sz="2400" dirty="0" smtClean="0">
              <a:solidFill>
                <a:srgbClr val="000000"/>
              </a:solidFill>
            </a:endParaRPr>
          </a:p>
          <a:p>
            <a:pPr algn="just"/>
            <a:r>
              <a:rPr lang="en-US" sz="2400" dirty="0" smtClean="0">
                <a:solidFill>
                  <a:srgbClr val="000000"/>
                </a:solidFill>
              </a:rPr>
              <a:t>We know that the force acting on atom </a:t>
            </a:r>
            <a:r>
              <a:rPr lang="en-US" sz="2400" dirty="0" err="1" smtClean="0">
                <a:solidFill>
                  <a:srgbClr val="000000"/>
                </a:solidFill>
              </a:rPr>
              <a:t>i</a:t>
            </a:r>
            <a:r>
              <a:rPr lang="en-US" sz="2400" dirty="0" smtClean="0">
                <a:solidFill>
                  <a:srgbClr val="000000"/>
                </a:solidFill>
              </a:rPr>
              <a:t> is: </a:t>
            </a:r>
          </a:p>
          <a:p>
            <a:pPr algn="just"/>
            <a:endParaRPr lang="en-US" sz="2400" dirty="0" smtClean="0">
              <a:solidFill>
                <a:srgbClr val="000000"/>
              </a:solidFill>
            </a:endParaRPr>
          </a:p>
          <a:p>
            <a:pPr algn="just"/>
            <a:endParaRPr lang="en-US" sz="2400" dirty="0" smtClean="0">
              <a:solidFill>
                <a:srgbClr val="000000"/>
              </a:solidFill>
            </a:endParaRPr>
          </a:p>
          <a:p>
            <a:pPr algn="just"/>
            <a:r>
              <a:rPr lang="en-US" sz="2400" dirty="0" smtClean="0">
                <a:solidFill>
                  <a:srgbClr val="000000"/>
                </a:solidFill>
              </a:rPr>
              <a:t>and simultaneously from Newton’s second law:</a:t>
            </a:r>
          </a:p>
          <a:p>
            <a:pPr algn="just"/>
            <a:endParaRPr lang="en-US" sz="2400" dirty="0" smtClean="0">
              <a:solidFill>
                <a:srgbClr val="000000"/>
              </a:solidFill>
            </a:endParaRPr>
          </a:p>
          <a:p>
            <a:pPr algn="just"/>
            <a:endParaRPr lang="en-US" sz="2400" dirty="0" smtClean="0">
              <a:solidFill>
                <a:srgbClr val="000000"/>
              </a:solidFill>
            </a:endParaRPr>
          </a:p>
          <a:p>
            <a:pPr algn="just"/>
            <a:endParaRPr lang="en-US" sz="1000" dirty="0" smtClean="0">
              <a:solidFill>
                <a:srgbClr val="000000"/>
              </a:solidFill>
            </a:endParaRPr>
          </a:p>
          <a:p>
            <a:pPr algn="just"/>
            <a:r>
              <a:rPr lang="en-US" sz="2400" dirty="0" smtClean="0">
                <a:solidFill>
                  <a:srgbClr val="000000"/>
                </a:solidFill>
              </a:rPr>
              <a:t>and we want to find        (solve the equation on motion)            for atoms </a:t>
            </a:r>
            <a:r>
              <a:rPr lang="en-US" sz="2400" dirty="0" err="1" smtClean="0">
                <a:solidFill>
                  <a:srgbClr val="000000"/>
                </a:solidFill>
              </a:rPr>
              <a:t>i</a:t>
            </a:r>
            <a:r>
              <a:rPr lang="en-US" sz="2400" dirty="0" smtClean="0">
                <a:solidFill>
                  <a:srgbClr val="000000"/>
                </a:solidFill>
              </a:rPr>
              <a:t>=1, 2,...,N </a:t>
            </a:r>
          </a:p>
          <a:p>
            <a:pPr algn="just"/>
            <a:endParaRPr lang="en-US" sz="2400" dirty="0" smtClean="0">
              <a:solidFill>
                <a:srgbClr val="000000"/>
              </a:solidFill>
            </a:endParaRPr>
          </a:p>
        </p:txBody>
      </p:sp>
      <p:graphicFrame>
        <p:nvGraphicFramePr>
          <p:cNvPr id="6" name="Object 5"/>
          <p:cNvGraphicFramePr>
            <a:graphicFrameLocks noChangeAspect="1"/>
          </p:cNvGraphicFramePr>
          <p:nvPr/>
        </p:nvGraphicFramePr>
        <p:xfrm>
          <a:off x="6089650" y="1541463"/>
          <a:ext cx="696913" cy="542925"/>
        </p:xfrm>
        <a:graphic>
          <a:graphicData uri="http://schemas.openxmlformats.org/presentationml/2006/ole">
            <mc:AlternateContent xmlns:mc="http://schemas.openxmlformats.org/markup-compatibility/2006">
              <mc:Choice xmlns:v="urn:schemas-microsoft-com:vml" Requires="v">
                <p:oleObj spid="_x0000_s50185" name="Equation" r:id="rId5" imgW="342900" imgH="266700" progId="Equation.3">
                  <p:embed/>
                </p:oleObj>
              </mc:Choice>
              <mc:Fallback>
                <p:oleObj name="Equation" r:id="rId5" imgW="342900" imgH="2667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9650" y="1541463"/>
                        <a:ext cx="696913"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681386" y="2082802"/>
          <a:ext cx="2159337" cy="466220"/>
        </p:xfrm>
        <a:graphic>
          <a:graphicData uri="http://schemas.openxmlformats.org/presentationml/2006/ole">
            <mc:AlternateContent xmlns:mc="http://schemas.openxmlformats.org/markup-compatibility/2006">
              <mc:Choice xmlns:v="urn:schemas-microsoft-com:vml" Requires="v">
                <p:oleObj spid="_x0000_s50186" name="Equation" r:id="rId7" imgW="1117600" imgH="241300" progId="Equation.3">
                  <p:embed/>
                </p:oleObj>
              </mc:Choice>
              <mc:Fallback>
                <p:oleObj name="Equation" r:id="rId7" imgW="1117600" imgH="24130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386" y="2082802"/>
                        <a:ext cx="2159337" cy="466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7175500" y="2035175"/>
          <a:ext cx="1766888" cy="546100"/>
        </p:xfrm>
        <a:graphic>
          <a:graphicData uri="http://schemas.openxmlformats.org/presentationml/2006/ole">
            <mc:AlternateContent xmlns:mc="http://schemas.openxmlformats.org/markup-compatibility/2006">
              <mc:Choice xmlns:v="urn:schemas-microsoft-com:vml" Requires="v">
                <p:oleObj spid="_x0000_s50187" name="Equation" r:id="rId9" imgW="698500" imgH="215900" progId="Equation.3">
                  <p:embed/>
                </p:oleObj>
              </mc:Choice>
              <mc:Fallback>
                <p:oleObj name="Equation" r:id="rId9" imgW="698500" imgH="215900" progId="Equation.3">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75500" y="2035175"/>
                        <a:ext cx="1766888"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3490913" y="3846513"/>
          <a:ext cx="2071687" cy="504825"/>
        </p:xfrm>
        <a:graphic>
          <a:graphicData uri="http://schemas.openxmlformats.org/presentationml/2006/ole">
            <mc:AlternateContent xmlns:mc="http://schemas.openxmlformats.org/markup-compatibility/2006">
              <mc:Choice xmlns:v="urn:schemas-microsoft-com:vml" Requires="v">
                <p:oleObj spid="_x0000_s50188" name="Equation" r:id="rId11" imgW="990600" imgH="241300" progId="Equation.3">
                  <p:embed/>
                </p:oleObj>
              </mc:Choice>
              <mc:Fallback>
                <p:oleObj name="Equation" r:id="rId11" imgW="990600" imgH="241300" progId="Equation.3">
                  <p:embed/>
                  <p:pic>
                    <p:nvPicPr>
                      <p:cNvPr id="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90913" y="3846513"/>
                        <a:ext cx="2071687"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nvGraphicFramePr>
        <p:xfrm>
          <a:off x="3649663" y="5691188"/>
          <a:ext cx="642937" cy="498475"/>
        </p:xfrm>
        <a:graphic>
          <a:graphicData uri="http://schemas.openxmlformats.org/presentationml/2006/ole">
            <mc:AlternateContent xmlns:mc="http://schemas.openxmlformats.org/markup-compatibility/2006">
              <mc:Choice xmlns:v="urn:schemas-microsoft-com:vml" Requires="v">
                <p:oleObj spid="_x0000_s50189" name="Equation" r:id="rId13" imgW="279400" imgH="215900" progId="Equation.3">
                  <p:embed/>
                </p:oleObj>
              </mc:Choice>
              <mc:Fallback>
                <p:oleObj name="Equation" r:id="rId13" imgW="279400" imgH="215900" progId="Equation.3">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49663" y="5691188"/>
                        <a:ext cx="642937" cy="498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184" name="Object 8"/>
          <p:cNvGraphicFramePr>
            <a:graphicFrameLocks noChangeAspect="1"/>
          </p:cNvGraphicFramePr>
          <p:nvPr/>
        </p:nvGraphicFramePr>
        <p:xfrm>
          <a:off x="3189288" y="4897438"/>
          <a:ext cx="2709862" cy="695325"/>
        </p:xfrm>
        <a:graphic>
          <a:graphicData uri="http://schemas.openxmlformats.org/presentationml/2006/ole">
            <mc:AlternateContent xmlns:mc="http://schemas.openxmlformats.org/markup-compatibility/2006">
              <mc:Choice xmlns:v="urn:schemas-microsoft-com:vml" Requires="v">
                <p:oleObj spid="_x0000_s50190" name="Equation" r:id="rId15" imgW="1485900" imgH="381000" progId="Equation.3">
                  <p:embed/>
                </p:oleObj>
              </mc:Choice>
              <mc:Fallback>
                <p:oleObj name="Equation" r:id="rId15" imgW="1485900" imgH="381000" progId="Equation.3">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89288" y="4897438"/>
                        <a:ext cx="2709862"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3" cstate="print"/>
          <a:srcRect l="41486"/>
          <a:stretch>
            <a:fillRect/>
          </a:stretch>
        </p:blipFill>
        <p:spPr bwMode="auto">
          <a:xfrm>
            <a:off x="0" y="1200149"/>
            <a:ext cx="4419935" cy="5292223"/>
          </a:xfrm>
          <a:prstGeom prst="rect">
            <a:avLst/>
          </a:prstGeom>
          <a:noFill/>
        </p:spPr>
      </p:pic>
      <p:sp>
        <p:nvSpPr>
          <p:cNvPr id="20" name="Rectangle 19"/>
          <p:cNvSpPr/>
          <p:nvPr/>
        </p:nvSpPr>
        <p:spPr>
          <a:xfrm>
            <a:off x="1104900" y="5660886"/>
            <a:ext cx="6997700" cy="8796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rchie_logo_small.jpg"/>
          <p:cNvPicPr>
            <a:picLocks noChangeAspect="1"/>
          </p:cNvPicPr>
          <p:nvPr/>
        </p:nvPicPr>
        <p:blipFill>
          <a:blip r:embed="rId4"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5300145" cy="707886"/>
          </a:xfrm>
          <a:prstGeom prst="rect">
            <a:avLst/>
          </a:prstGeom>
          <a:noFill/>
        </p:spPr>
        <p:txBody>
          <a:bodyPr wrap="square" rtlCol="0">
            <a:spAutoFit/>
          </a:bodyPr>
          <a:lstStyle/>
          <a:p>
            <a:r>
              <a:rPr lang="en-US" sz="4000" b="1" i="1" dirty="0" smtClean="0">
                <a:solidFill>
                  <a:srgbClr val="0000FF"/>
                </a:solidFill>
              </a:rPr>
              <a:t>The </a:t>
            </a:r>
            <a:r>
              <a:rPr lang="en-US" sz="4000" b="1" i="1" dirty="0" err="1" smtClean="0">
                <a:solidFill>
                  <a:srgbClr val="0000FF"/>
                </a:solidFill>
              </a:rPr>
              <a:t>Verlet</a:t>
            </a:r>
            <a:r>
              <a:rPr lang="en-US" sz="4000" b="1" i="1" dirty="0" smtClean="0">
                <a:solidFill>
                  <a:srgbClr val="0000FF"/>
                </a:solidFill>
              </a:rPr>
              <a:t> algorithm</a:t>
            </a:r>
            <a:endParaRPr lang="en-US" sz="4000" b="1" i="1" dirty="0">
              <a:solidFill>
                <a:srgbClr val="0000FF"/>
              </a:solidFill>
            </a:endParaRPr>
          </a:p>
        </p:txBody>
      </p:sp>
      <p:sp>
        <p:nvSpPr>
          <p:cNvPr id="8" name="TextBox 7"/>
          <p:cNvSpPr txBox="1"/>
          <p:nvPr/>
        </p:nvSpPr>
        <p:spPr>
          <a:xfrm>
            <a:off x="611089" y="1581150"/>
            <a:ext cx="8177078" cy="4893647"/>
          </a:xfrm>
          <a:prstGeom prst="rect">
            <a:avLst/>
          </a:prstGeom>
          <a:noFill/>
        </p:spPr>
        <p:txBody>
          <a:bodyPr wrap="square" rtlCol="0">
            <a:spAutoFit/>
          </a:bodyPr>
          <a:lstStyle/>
          <a:p>
            <a:pPr algn="just"/>
            <a:r>
              <a:rPr lang="en-US" sz="2400" dirty="0" smtClean="0">
                <a:solidFill>
                  <a:srgbClr val="000000"/>
                </a:solidFill>
              </a:rPr>
              <a:t>The </a:t>
            </a:r>
            <a:r>
              <a:rPr lang="en-US" sz="2400" dirty="0" err="1" smtClean="0">
                <a:solidFill>
                  <a:srgbClr val="000000"/>
                </a:solidFill>
              </a:rPr>
              <a:t>Verlet</a:t>
            </a:r>
            <a:r>
              <a:rPr lang="en-US" sz="2400" dirty="0" smtClean="0">
                <a:solidFill>
                  <a:srgbClr val="000000"/>
                </a:solidFill>
              </a:rPr>
              <a:t> algorithm is a </a:t>
            </a:r>
            <a:r>
              <a:rPr lang="en-US" sz="2400" b="1" dirty="0" smtClean="0">
                <a:solidFill>
                  <a:srgbClr val="0000FF"/>
                </a:solidFill>
              </a:rPr>
              <a:t>numerical method used to integrate Newton’s equations of motion</a:t>
            </a:r>
            <a:r>
              <a:rPr lang="en-US" sz="2400" dirty="0" smtClean="0">
                <a:solidFill>
                  <a:srgbClr val="000000"/>
                </a:solidFill>
              </a:rPr>
              <a:t>. The basic idea is to write two third-order Taylor expansions for the </a:t>
            </a:r>
            <a:r>
              <a:rPr lang="en-US" sz="2400" b="1" dirty="0" smtClean="0">
                <a:solidFill>
                  <a:srgbClr val="0000FF"/>
                </a:solidFill>
              </a:rPr>
              <a:t>atom </a:t>
            </a:r>
            <a:r>
              <a:rPr lang="en-US" sz="2400" b="1" dirty="0" err="1" smtClean="0">
                <a:solidFill>
                  <a:srgbClr val="0000FF"/>
                </a:solidFill>
              </a:rPr>
              <a:t>i</a:t>
            </a:r>
            <a:r>
              <a:rPr lang="en-US" sz="2400" b="1" dirty="0" smtClean="0">
                <a:solidFill>
                  <a:srgbClr val="0000FF"/>
                </a:solidFill>
              </a:rPr>
              <a:t> positions</a:t>
            </a:r>
            <a:r>
              <a:rPr lang="en-US" sz="2400" dirty="0" smtClean="0">
                <a:solidFill>
                  <a:srgbClr val="000000"/>
                </a:solidFill>
              </a:rPr>
              <a:t>       one forward and one backward in time (</a:t>
            </a:r>
            <a:r>
              <a:rPr lang="en-US" sz="2400" i="1" dirty="0" err="1" smtClean="0">
                <a:solidFill>
                  <a:srgbClr val="000000"/>
                </a:solidFill>
              </a:rPr>
              <a:t>Δt</a:t>
            </a:r>
            <a:r>
              <a:rPr lang="en-US" sz="2400" dirty="0" smtClean="0">
                <a:solidFill>
                  <a:srgbClr val="000000"/>
                </a:solidFill>
              </a:rPr>
              <a:t> is a time step):</a:t>
            </a:r>
          </a:p>
          <a:p>
            <a:pPr algn="just"/>
            <a:endParaRPr lang="en-US" sz="2400" dirty="0" smtClean="0">
              <a:solidFill>
                <a:srgbClr val="000000"/>
              </a:solidFill>
            </a:endParaRPr>
          </a:p>
          <a:p>
            <a:pPr algn="just"/>
            <a:endParaRPr lang="en-US" sz="2400" dirty="0" smtClean="0">
              <a:solidFill>
                <a:srgbClr val="000000"/>
              </a:solidFill>
            </a:endParaRPr>
          </a:p>
          <a:p>
            <a:pPr algn="just"/>
            <a:endParaRPr lang="en-US" sz="2400" dirty="0" smtClean="0">
              <a:solidFill>
                <a:srgbClr val="000000"/>
              </a:solidFill>
            </a:endParaRPr>
          </a:p>
          <a:p>
            <a:pPr algn="just"/>
            <a:endParaRPr lang="en-US" sz="2400" dirty="0" smtClean="0">
              <a:solidFill>
                <a:srgbClr val="000000"/>
              </a:solidFill>
            </a:endParaRPr>
          </a:p>
          <a:p>
            <a:pPr algn="just"/>
            <a:endParaRPr lang="en-US" sz="2400" dirty="0" smtClean="0">
              <a:solidFill>
                <a:srgbClr val="000000"/>
              </a:solidFill>
            </a:endParaRPr>
          </a:p>
          <a:p>
            <a:pPr algn="just"/>
            <a:r>
              <a:rPr lang="en-US" sz="2400" dirty="0" smtClean="0">
                <a:solidFill>
                  <a:srgbClr val="000000"/>
                </a:solidFill>
              </a:rPr>
              <a:t>Adding the two expressions gives </a:t>
            </a:r>
            <a:r>
              <a:rPr lang="en-US" sz="2400" b="1" dirty="0" smtClean="0">
                <a:solidFill>
                  <a:srgbClr val="0000FF"/>
                </a:solidFill>
              </a:rPr>
              <a:t>the basic form of the </a:t>
            </a:r>
            <a:r>
              <a:rPr lang="en-US" sz="2400" b="1" dirty="0" err="1" smtClean="0">
                <a:solidFill>
                  <a:srgbClr val="0000FF"/>
                </a:solidFill>
              </a:rPr>
              <a:t>Verlet</a:t>
            </a:r>
            <a:r>
              <a:rPr lang="en-US" sz="2400" b="1" dirty="0" smtClean="0">
                <a:solidFill>
                  <a:srgbClr val="0000FF"/>
                </a:solidFill>
              </a:rPr>
              <a:t> algorithm:</a:t>
            </a:r>
          </a:p>
          <a:p>
            <a:pPr algn="just"/>
            <a:endParaRPr lang="en-US" sz="2400" dirty="0" smtClean="0">
              <a:solidFill>
                <a:srgbClr val="000000"/>
              </a:solidFill>
            </a:endParaRPr>
          </a:p>
          <a:p>
            <a:pPr algn="just"/>
            <a:endParaRPr lang="en-US" sz="2400" dirty="0" smtClean="0">
              <a:solidFill>
                <a:srgbClr val="000000"/>
              </a:solidFill>
            </a:endParaRPr>
          </a:p>
        </p:txBody>
      </p:sp>
      <p:graphicFrame>
        <p:nvGraphicFramePr>
          <p:cNvPr id="16" name="Object 15"/>
          <p:cNvGraphicFramePr>
            <a:graphicFrameLocks noChangeAspect="1"/>
          </p:cNvGraphicFramePr>
          <p:nvPr/>
        </p:nvGraphicFramePr>
        <p:xfrm>
          <a:off x="7594600" y="2403324"/>
          <a:ext cx="508000" cy="314476"/>
        </p:xfrm>
        <a:graphic>
          <a:graphicData uri="http://schemas.openxmlformats.org/presentationml/2006/ole">
            <mc:AlternateContent xmlns:mc="http://schemas.openxmlformats.org/markup-compatibility/2006">
              <mc:Choice xmlns:v="urn:schemas-microsoft-com:vml" Requires="v">
                <p:oleObj spid="_x0000_s51211" name="Equation" r:id="rId5" imgW="266700" imgH="165100" progId="Equation.3">
                  <p:embed/>
                </p:oleObj>
              </mc:Choice>
              <mc:Fallback>
                <p:oleObj name="Equation" r:id="rId5" imgW="266700" imgH="165100" progId="Equation.3">
                  <p:embed/>
                  <p:pic>
                    <p:nvPicPr>
                      <p:cNvPr id="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4600" y="2403324"/>
                        <a:ext cx="508000" cy="3144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nvGraphicFramePr>
        <p:xfrm>
          <a:off x="985838" y="3303588"/>
          <a:ext cx="6867525" cy="1395412"/>
        </p:xfrm>
        <a:graphic>
          <a:graphicData uri="http://schemas.openxmlformats.org/presentationml/2006/ole">
            <mc:AlternateContent xmlns:mc="http://schemas.openxmlformats.org/markup-compatibility/2006">
              <mc:Choice xmlns:v="urn:schemas-microsoft-com:vml" Requires="v">
                <p:oleObj spid="_x0000_s51212" name="Equation" r:id="rId7" imgW="3937000" imgH="800100" progId="Equation.3">
                  <p:embed/>
                </p:oleObj>
              </mc:Choice>
              <mc:Fallback>
                <p:oleObj name="Equation" r:id="rId7" imgW="3937000" imgH="800100" progId="Equation.3">
                  <p:embed/>
                  <p:pic>
                    <p:nvPicPr>
                      <p:cNvPr id="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838" y="3303588"/>
                        <a:ext cx="6867525" cy="1395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p:cNvGraphicFramePr>
            <a:graphicFrameLocks noChangeAspect="1"/>
          </p:cNvGraphicFramePr>
          <p:nvPr/>
        </p:nvGraphicFramePr>
        <p:xfrm>
          <a:off x="1350963" y="5675313"/>
          <a:ext cx="6283325" cy="788987"/>
        </p:xfrm>
        <a:graphic>
          <a:graphicData uri="http://schemas.openxmlformats.org/presentationml/2006/ole">
            <mc:AlternateContent xmlns:mc="http://schemas.openxmlformats.org/markup-compatibility/2006">
              <mc:Choice xmlns:v="urn:schemas-microsoft-com:vml" Requires="v">
                <p:oleObj spid="_x0000_s51213" name="Equation" r:id="rId9" imgW="3035300" imgH="381000" progId="Equation.3">
                  <p:embed/>
                </p:oleObj>
              </mc:Choice>
              <mc:Fallback>
                <p:oleObj name="Equation" r:id="rId9" imgW="3035300" imgH="381000" progId="Equation.3">
                  <p:embed/>
                  <p:pic>
                    <p:nvPicPr>
                      <p:cNvPr id="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50963" y="5675313"/>
                        <a:ext cx="6283325" cy="788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3" cstate="print"/>
          <a:srcRect l="41486"/>
          <a:stretch>
            <a:fillRect/>
          </a:stretch>
        </p:blipFill>
        <p:spPr bwMode="auto">
          <a:xfrm>
            <a:off x="0" y="1200149"/>
            <a:ext cx="4419935" cy="5292223"/>
          </a:xfrm>
          <a:prstGeom prst="rect">
            <a:avLst/>
          </a:prstGeom>
          <a:noFill/>
        </p:spPr>
      </p:pic>
      <p:sp>
        <p:nvSpPr>
          <p:cNvPr id="20" name="Rectangle 19"/>
          <p:cNvSpPr/>
          <p:nvPr/>
        </p:nvSpPr>
        <p:spPr>
          <a:xfrm>
            <a:off x="977900" y="1184136"/>
            <a:ext cx="6997700" cy="8796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rchie_logo_small.jpg"/>
          <p:cNvPicPr>
            <a:picLocks noChangeAspect="1"/>
          </p:cNvPicPr>
          <p:nvPr/>
        </p:nvPicPr>
        <p:blipFill>
          <a:blip r:embed="rId4"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5300145" cy="707886"/>
          </a:xfrm>
          <a:prstGeom prst="rect">
            <a:avLst/>
          </a:prstGeom>
          <a:noFill/>
        </p:spPr>
        <p:txBody>
          <a:bodyPr wrap="square" rtlCol="0">
            <a:spAutoFit/>
          </a:bodyPr>
          <a:lstStyle/>
          <a:p>
            <a:r>
              <a:rPr lang="en-US" sz="4000" b="1" i="1" dirty="0" smtClean="0">
                <a:solidFill>
                  <a:srgbClr val="0000FF"/>
                </a:solidFill>
              </a:rPr>
              <a:t>The </a:t>
            </a:r>
            <a:r>
              <a:rPr lang="en-US" sz="4000" b="1" i="1" dirty="0" err="1" smtClean="0">
                <a:solidFill>
                  <a:srgbClr val="0000FF"/>
                </a:solidFill>
              </a:rPr>
              <a:t>Verlet</a:t>
            </a:r>
            <a:r>
              <a:rPr lang="en-US" sz="4000" b="1" i="1" dirty="0" smtClean="0">
                <a:solidFill>
                  <a:srgbClr val="0000FF"/>
                </a:solidFill>
              </a:rPr>
              <a:t> algorithm</a:t>
            </a:r>
            <a:endParaRPr lang="en-US" sz="4000" b="1" i="1" dirty="0">
              <a:solidFill>
                <a:srgbClr val="0000FF"/>
              </a:solidFill>
            </a:endParaRPr>
          </a:p>
        </p:txBody>
      </p:sp>
      <p:sp>
        <p:nvSpPr>
          <p:cNvPr id="8" name="TextBox 7"/>
          <p:cNvSpPr txBox="1"/>
          <p:nvPr/>
        </p:nvSpPr>
        <p:spPr>
          <a:xfrm>
            <a:off x="611089" y="2228850"/>
            <a:ext cx="8177078" cy="4524315"/>
          </a:xfrm>
          <a:prstGeom prst="rect">
            <a:avLst/>
          </a:prstGeom>
          <a:noFill/>
        </p:spPr>
        <p:txBody>
          <a:bodyPr wrap="square" rtlCol="0">
            <a:spAutoFit/>
          </a:bodyPr>
          <a:lstStyle/>
          <a:p>
            <a:pPr algn="just"/>
            <a:r>
              <a:rPr lang="en-US" sz="2400" dirty="0" smtClean="0">
                <a:solidFill>
                  <a:srgbClr val="000000"/>
                </a:solidFill>
              </a:rPr>
              <a:t>The truncation error is of order of</a:t>
            </a:r>
          </a:p>
          <a:p>
            <a:pPr algn="just"/>
            <a:endParaRPr lang="en-US" sz="2400" dirty="0" smtClean="0">
              <a:solidFill>
                <a:srgbClr val="000000"/>
              </a:solidFill>
            </a:endParaRPr>
          </a:p>
          <a:p>
            <a:pPr algn="just"/>
            <a:r>
              <a:rPr lang="en-US" sz="2400" dirty="0" smtClean="0">
                <a:solidFill>
                  <a:srgbClr val="000000"/>
                </a:solidFill>
              </a:rPr>
              <a:t>The acceleration              can be obtained from:</a:t>
            </a:r>
          </a:p>
          <a:p>
            <a:pPr algn="just"/>
            <a:endParaRPr lang="en-US" sz="2400" dirty="0" smtClean="0">
              <a:solidFill>
                <a:srgbClr val="000000"/>
              </a:solidFill>
            </a:endParaRPr>
          </a:p>
          <a:p>
            <a:pPr algn="just"/>
            <a:r>
              <a:rPr lang="en-US" sz="2400" dirty="0" smtClean="0">
                <a:solidFill>
                  <a:srgbClr val="000000"/>
                </a:solidFill>
              </a:rPr>
              <a:t>                              and                                                as: </a:t>
            </a:r>
          </a:p>
          <a:p>
            <a:pPr algn="just"/>
            <a:endParaRPr lang="en-US" sz="2400" dirty="0" smtClean="0">
              <a:solidFill>
                <a:srgbClr val="000000"/>
              </a:solidFill>
            </a:endParaRPr>
          </a:p>
          <a:p>
            <a:pPr algn="just"/>
            <a:endParaRPr lang="en-US" sz="2400" dirty="0" smtClean="0">
              <a:solidFill>
                <a:srgbClr val="000000"/>
              </a:solidFill>
            </a:endParaRPr>
          </a:p>
          <a:p>
            <a:pPr algn="just"/>
            <a:endParaRPr lang="en-US" sz="2400" dirty="0" smtClean="0">
              <a:solidFill>
                <a:srgbClr val="000000"/>
              </a:solidFill>
            </a:endParaRPr>
          </a:p>
          <a:p>
            <a:pPr algn="just"/>
            <a:r>
              <a:rPr lang="en-US" sz="2400" dirty="0" smtClean="0">
                <a:solidFill>
                  <a:srgbClr val="000000"/>
                </a:solidFill>
              </a:rPr>
              <a:t>In this algorithm the </a:t>
            </a:r>
            <a:r>
              <a:rPr lang="en-US" sz="2400" b="1" dirty="0" smtClean="0">
                <a:solidFill>
                  <a:srgbClr val="0000FF"/>
                </a:solidFill>
              </a:rPr>
              <a:t>velocities are not directly generated</a:t>
            </a:r>
            <a:r>
              <a:rPr lang="en-US" sz="2400" dirty="0" smtClean="0">
                <a:solidFill>
                  <a:srgbClr val="000000"/>
                </a:solidFill>
              </a:rPr>
              <a:t>. While they are not needed for evolution, their knowledge is </a:t>
            </a:r>
            <a:r>
              <a:rPr lang="en-US" sz="2400" b="1" dirty="0" smtClean="0">
                <a:solidFill>
                  <a:srgbClr val="0000FF"/>
                </a:solidFill>
              </a:rPr>
              <a:t>necessary to compute the kinetic energy K</a:t>
            </a:r>
            <a:r>
              <a:rPr lang="en-US" sz="2400" dirty="0" smtClean="0">
                <a:solidFill>
                  <a:srgbClr val="000000"/>
                </a:solidFill>
              </a:rPr>
              <a:t>. The total energy E=K+U should be conserved during the trajectory. </a:t>
            </a:r>
          </a:p>
        </p:txBody>
      </p:sp>
      <p:graphicFrame>
        <p:nvGraphicFramePr>
          <p:cNvPr id="19" name="Object 18"/>
          <p:cNvGraphicFramePr>
            <a:graphicFrameLocks noChangeAspect="1"/>
          </p:cNvGraphicFramePr>
          <p:nvPr/>
        </p:nvGraphicFramePr>
        <p:xfrm>
          <a:off x="2784475" y="2851150"/>
          <a:ext cx="731838" cy="627063"/>
        </p:xfrm>
        <a:graphic>
          <a:graphicData uri="http://schemas.openxmlformats.org/presentationml/2006/ole">
            <mc:AlternateContent xmlns:mc="http://schemas.openxmlformats.org/markup-compatibility/2006">
              <mc:Choice xmlns:v="urn:schemas-microsoft-com:vml" Requires="v">
                <p:oleObj spid="_x0000_s52236" name="Equation" r:id="rId5" imgW="444500" imgH="381000" progId="Equation.3">
                  <p:embed/>
                </p:oleObj>
              </mc:Choice>
              <mc:Fallback>
                <p:oleObj name="Equation" r:id="rId5" imgW="444500" imgH="38100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4475" y="2851150"/>
                        <a:ext cx="731838" cy="627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230" name="Object 6"/>
          <p:cNvGraphicFramePr>
            <a:graphicFrameLocks noChangeAspect="1"/>
          </p:cNvGraphicFramePr>
          <p:nvPr/>
        </p:nvGraphicFramePr>
        <p:xfrm>
          <a:off x="714375" y="3717925"/>
          <a:ext cx="1852613" cy="452438"/>
        </p:xfrm>
        <a:graphic>
          <a:graphicData uri="http://schemas.openxmlformats.org/presentationml/2006/ole">
            <mc:AlternateContent xmlns:mc="http://schemas.openxmlformats.org/markup-compatibility/2006">
              <mc:Choice xmlns:v="urn:schemas-microsoft-com:vml" Requires="v">
                <p:oleObj spid="_x0000_s52237" name="Equation" r:id="rId7" imgW="990600" imgH="241300" progId="Equation.3">
                  <p:embed/>
                </p:oleObj>
              </mc:Choice>
              <mc:Fallback>
                <p:oleObj name="Equation" r:id="rId7" imgW="990600" imgH="241300" progId="Equation.3">
                  <p:embed/>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375" y="3717925"/>
                        <a:ext cx="1852613" cy="452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231" name="Object 7"/>
          <p:cNvGraphicFramePr>
            <a:graphicFrameLocks noChangeAspect="1"/>
          </p:cNvGraphicFramePr>
          <p:nvPr/>
        </p:nvGraphicFramePr>
        <p:xfrm>
          <a:off x="3494088" y="3551238"/>
          <a:ext cx="2709862" cy="695325"/>
        </p:xfrm>
        <a:graphic>
          <a:graphicData uri="http://schemas.openxmlformats.org/presentationml/2006/ole">
            <mc:AlternateContent xmlns:mc="http://schemas.openxmlformats.org/markup-compatibility/2006">
              <mc:Choice xmlns:v="urn:schemas-microsoft-com:vml" Requires="v">
                <p:oleObj spid="_x0000_s52238" name="Equation" r:id="rId9" imgW="1485900" imgH="381000" progId="Equation.3">
                  <p:embed/>
                </p:oleObj>
              </mc:Choice>
              <mc:Fallback>
                <p:oleObj name="Equation" r:id="rId9" imgW="1485900" imgH="381000" progId="Equation.3">
                  <p:embed/>
                  <p:pic>
                    <p:nvPicPr>
                      <p:cNvPr id="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4088" y="3551238"/>
                        <a:ext cx="2709862"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232" name="Object 8"/>
          <p:cNvGraphicFramePr>
            <a:graphicFrameLocks noChangeAspect="1"/>
          </p:cNvGraphicFramePr>
          <p:nvPr/>
        </p:nvGraphicFramePr>
        <p:xfrm>
          <a:off x="1350963" y="1274763"/>
          <a:ext cx="6283325" cy="788987"/>
        </p:xfrm>
        <a:graphic>
          <a:graphicData uri="http://schemas.openxmlformats.org/presentationml/2006/ole">
            <mc:AlternateContent xmlns:mc="http://schemas.openxmlformats.org/markup-compatibility/2006">
              <mc:Choice xmlns:v="urn:schemas-microsoft-com:vml" Requires="v">
                <p:oleObj spid="_x0000_s52239" name="Equation" r:id="rId11" imgW="3035300" imgH="381000" progId="Equation.3">
                  <p:embed/>
                </p:oleObj>
              </mc:Choice>
              <mc:Fallback>
                <p:oleObj name="Equation" r:id="rId11" imgW="3035300" imgH="381000" progId="Equation.3">
                  <p:embed/>
                  <p:pic>
                    <p:nvPicPr>
                      <p:cNvPr id="0"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50963" y="1274763"/>
                        <a:ext cx="6283325" cy="788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2886075" y="4332288"/>
          <a:ext cx="3070225" cy="746125"/>
        </p:xfrm>
        <a:graphic>
          <a:graphicData uri="http://schemas.openxmlformats.org/presentationml/2006/ole">
            <mc:AlternateContent xmlns:mc="http://schemas.openxmlformats.org/markup-compatibility/2006">
              <mc:Choice xmlns:v="urn:schemas-microsoft-com:vml" Requires="v">
                <p:oleObj spid="_x0000_s52240" name="Equation" r:id="rId13" imgW="1828800" imgH="444500" progId="Equation.3">
                  <p:embed/>
                </p:oleObj>
              </mc:Choice>
              <mc:Fallback>
                <p:oleObj name="Equation" r:id="rId13" imgW="1828800" imgH="444500" progId="Equation.3">
                  <p:embed/>
                  <p:pic>
                    <p:nvPicPr>
                      <p:cNvPr id="0"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86075" y="4332288"/>
                        <a:ext cx="3070225" cy="746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nvGraphicFramePr>
        <p:xfrm>
          <a:off x="5099384" y="2319337"/>
          <a:ext cx="425115" cy="290868"/>
        </p:xfrm>
        <a:graphic>
          <a:graphicData uri="http://schemas.openxmlformats.org/presentationml/2006/ole">
            <mc:AlternateContent xmlns:mc="http://schemas.openxmlformats.org/markup-compatibility/2006">
              <mc:Choice xmlns:v="urn:schemas-microsoft-com:vml" Requires="v">
                <p:oleObj spid="_x0000_s52241" name="Equation" r:id="rId15" imgW="241300" imgH="165100" progId="Equation.3">
                  <p:embed/>
                </p:oleObj>
              </mc:Choice>
              <mc:Fallback>
                <p:oleObj name="Equation" r:id="rId15" imgW="241300" imgH="165100" progId="Equation.3">
                  <p:embed/>
                  <p:pic>
                    <p:nvPicPr>
                      <p:cNvPr id="0" name="Picture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99384" y="2319337"/>
                        <a:ext cx="425115" cy="2908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TextBox 21"/>
          <p:cNvSpPr txBox="1"/>
          <p:nvPr/>
        </p:nvSpPr>
        <p:spPr>
          <a:xfrm>
            <a:off x="5785185" y="1922372"/>
            <a:ext cx="1390315" cy="1200329"/>
          </a:xfrm>
          <a:prstGeom prst="rect">
            <a:avLst/>
          </a:prstGeom>
          <a:noFill/>
        </p:spPr>
        <p:txBody>
          <a:bodyPr wrap="square" rtlCol="0">
            <a:spAutoFit/>
          </a:bodyPr>
          <a:lstStyle/>
          <a:p>
            <a:pPr algn="just"/>
            <a:r>
              <a:rPr lang="en-US" sz="7200" dirty="0" err="1" smtClean="0">
                <a:solidFill>
                  <a:srgbClr val="FF0000"/>
                </a:solidFill>
                <a:sym typeface="Wingdings"/>
              </a:rPr>
              <a:t></a:t>
            </a:r>
            <a:endParaRPr lang="en-US" sz="7200" dirty="0" smtClean="0">
              <a:solidFill>
                <a:srgbClr val="FF0000"/>
              </a:solidFill>
              <a:sym typeface="Wingdings"/>
            </a:endParaRPr>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sp>
        <p:nvSpPr>
          <p:cNvPr id="10" name="TextBox 9"/>
          <p:cNvSpPr txBox="1"/>
          <p:nvPr/>
        </p:nvSpPr>
        <p:spPr>
          <a:xfrm>
            <a:off x="611089" y="1581150"/>
            <a:ext cx="8177078" cy="1938992"/>
          </a:xfrm>
          <a:prstGeom prst="rect">
            <a:avLst/>
          </a:prstGeom>
          <a:noFill/>
        </p:spPr>
        <p:txBody>
          <a:bodyPr wrap="square" rtlCol="0">
            <a:spAutoFit/>
          </a:bodyPr>
          <a:lstStyle/>
          <a:p>
            <a:pPr algn="just"/>
            <a:r>
              <a:rPr lang="en-US" sz="2400" b="1" dirty="0" smtClean="0">
                <a:solidFill>
                  <a:srgbClr val="0000FF"/>
                </a:solidFill>
              </a:rPr>
              <a:t>Potential energy </a:t>
            </a:r>
            <a:r>
              <a:rPr lang="en-US" sz="2400" dirty="0" smtClean="0">
                <a:solidFill>
                  <a:srgbClr val="000000"/>
                </a:solidFill>
              </a:rPr>
              <a:t>is associated with a set of forces that act on a body in a way that </a:t>
            </a:r>
            <a:r>
              <a:rPr lang="en-US" sz="2400" b="1" dirty="0" smtClean="0">
                <a:solidFill>
                  <a:srgbClr val="0000FF"/>
                </a:solidFill>
              </a:rPr>
              <a:t>depends only on the body position </a:t>
            </a:r>
            <a:r>
              <a:rPr lang="en-US" sz="2400" dirty="0" smtClean="0">
                <a:solidFill>
                  <a:srgbClr val="000000"/>
                </a:solidFill>
              </a:rPr>
              <a:t>in space. The set of forces can be considered as a force field. In other words potential energy is the energy of the object or the system due to its position. The SI unit for energy is the joule (J)</a:t>
            </a:r>
          </a:p>
        </p:txBody>
      </p:sp>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4347645" cy="707886"/>
          </a:xfrm>
          <a:prstGeom prst="rect">
            <a:avLst/>
          </a:prstGeom>
          <a:noFill/>
        </p:spPr>
        <p:txBody>
          <a:bodyPr wrap="square" rtlCol="0">
            <a:spAutoFit/>
          </a:bodyPr>
          <a:lstStyle/>
          <a:p>
            <a:r>
              <a:rPr lang="en-US" sz="4000" b="1" i="1" dirty="0" smtClean="0">
                <a:solidFill>
                  <a:srgbClr val="0000FF"/>
                </a:solidFill>
              </a:rPr>
              <a:t>Definitions</a:t>
            </a:r>
            <a:endParaRPr lang="en-US" sz="4000" b="1" i="1" dirty="0">
              <a:solidFill>
                <a:srgbClr val="0000FF"/>
              </a:solidFill>
            </a:endParaRPr>
          </a:p>
        </p:txBody>
      </p:sp>
      <p:pic>
        <p:nvPicPr>
          <p:cNvPr id="8" name="Picture 7" descr="GravityPotential.jpg"/>
          <p:cNvPicPr>
            <a:picLocks noChangeAspect="1"/>
          </p:cNvPicPr>
          <p:nvPr/>
        </p:nvPicPr>
        <p:blipFill>
          <a:blip r:embed="rId4"/>
          <a:stretch>
            <a:fillRect/>
          </a:stretch>
        </p:blipFill>
        <p:spPr>
          <a:xfrm>
            <a:off x="4768850" y="3762474"/>
            <a:ext cx="4076700" cy="2366125"/>
          </a:xfrm>
          <a:prstGeom prst="rect">
            <a:avLst/>
          </a:prstGeom>
        </p:spPr>
      </p:pic>
      <p:sp>
        <p:nvSpPr>
          <p:cNvPr id="12" name="TextBox 11"/>
          <p:cNvSpPr txBox="1"/>
          <p:nvPr/>
        </p:nvSpPr>
        <p:spPr>
          <a:xfrm>
            <a:off x="611089" y="3956050"/>
            <a:ext cx="4214911" cy="1938992"/>
          </a:xfrm>
          <a:prstGeom prst="rect">
            <a:avLst/>
          </a:prstGeom>
          <a:noFill/>
        </p:spPr>
        <p:txBody>
          <a:bodyPr wrap="square" rtlCol="0">
            <a:spAutoFit/>
          </a:bodyPr>
          <a:lstStyle/>
          <a:p>
            <a:pPr algn="just"/>
            <a:r>
              <a:rPr lang="en-US" sz="2400" b="1" dirty="0" smtClean="0">
                <a:solidFill>
                  <a:srgbClr val="0000FF"/>
                </a:solidFill>
              </a:rPr>
              <a:t>Force field </a:t>
            </a:r>
            <a:r>
              <a:rPr lang="en-US" sz="2400" dirty="0" smtClean="0">
                <a:solidFill>
                  <a:srgbClr val="000000"/>
                </a:solidFill>
              </a:rPr>
              <a:t>is an area where the forces acts. It can be for example a </a:t>
            </a:r>
            <a:r>
              <a:rPr lang="en-US" sz="2400" dirty="0" err="1" smtClean="0">
                <a:solidFill>
                  <a:srgbClr val="000000"/>
                </a:solidFill>
              </a:rPr>
              <a:t>gavitational</a:t>
            </a:r>
            <a:r>
              <a:rPr lang="en-US" sz="2400" dirty="0" smtClean="0">
                <a:solidFill>
                  <a:srgbClr val="000000"/>
                </a:solidFill>
              </a:rPr>
              <a:t> force field around a uniform spherical body (picture)</a:t>
            </a:r>
            <a:endParaRPr lang="en-US" sz="2400" b="1" dirty="0" smtClean="0">
              <a:solidFill>
                <a:srgbClr val="0000FF"/>
              </a:solidFill>
            </a:endParaRPr>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3" cstate="print"/>
          <a:srcRect l="41486"/>
          <a:stretch>
            <a:fillRect/>
          </a:stretch>
        </p:blipFill>
        <p:spPr bwMode="auto">
          <a:xfrm>
            <a:off x="0" y="1200149"/>
            <a:ext cx="4419935" cy="5292223"/>
          </a:xfrm>
          <a:prstGeom prst="rect">
            <a:avLst/>
          </a:prstGeom>
          <a:noFill/>
        </p:spPr>
      </p:pic>
      <p:sp>
        <p:nvSpPr>
          <p:cNvPr id="18" name="TextBox 17"/>
          <p:cNvSpPr txBox="1"/>
          <p:nvPr/>
        </p:nvSpPr>
        <p:spPr>
          <a:xfrm>
            <a:off x="611089" y="1581150"/>
            <a:ext cx="8177078" cy="5416867"/>
          </a:xfrm>
          <a:prstGeom prst="rect">
            <a:avLst/>
          </a:prstGeom>
          <a:noFill/>
        </p:spPr>
        <p:txBody>
          <a:bodyPr wrap="square" rtlCol="0">
            <a:spAutoFit/>
          </a:bodyPr>
          <a:lstStyle/>
          <a:p>
            <a:pPr algn="just"/>
            <a:r>
              <a:rPr lang="en-US" sz="2400" dirty="0" smtClean="0">
                <a:solidFill>
                  <a:srgbClr val="000000"/>
                </a:solidFill>
              </a:rPr>
              <a:t>The velocity can be calculated from</a:t>
            </a:r>
          </a:p>
          <a:p>
            <a:pPr algn="just"/>
            <a:endParaRPr lang="en-US" sz="2400" dirty="0" smtClean="0">
              <a:solidFill>
                <a:srgbClr val="000000"/>
              </a:solidFill>
            </a:endParaRPr>
          </a:p>
          <a:p>
            <a:pPr algn="just"/>
            <a:endParaRPr lang="en-US" sz="2400" dirty="0" smtClean="0">
              <a:solidFill>
                <a:srgbClr val="000000"/>
              </a:solidFill>
            </a:endParaRPr>
          </a:p>
          <a:p>
            <a:pPr algn="just"/>
            <a:endParaRPr lang="en-US" sz="2400" dirty="0" smtClean="0">
              <a:solidFill>
                <a:srgbClr val="000000"/>
              </a:solidFill>
            </a:endParaRPr>
          </a:p>
          <a:p>
            <a:pPr algn="just"/>
            <a:r>
              <a:rPr lang="en-US" sz="2400" dirty="0" smtClean="0">
                <a:solidFill>
                  <a:srgbClr val="000000"/>
                </a:solidFill>
              </a:rPr>
              <a:t>and used to calculate the kinetic energy in the time moment </a:t>
            </a:r>
            <a:r>
              <a:rPr lang="en-US" sz="2400" dirty="0" err="1" smtClean="0">
                <a:solidFill>
                  <a:srgbClr val="000000"/>
                </a:solidFill>
              </a:rPr>
              <a:t>t</a:t>
            </a:r>
            <a:r>
              <a:rPr lang="en-US" sz="2400" dirty="0" smtClean="0">
                <a:solidFill>
                  <a:srgbClr val="000000"/>
                </a:solidFill>
              </a:rPr>
              <a:t>:</a:t>
            </a:r>
          </a:p>
          <a:p>
            <a:pPr algn="just"/>
            <a:endParaRPr lang="en-US" sz="2400" dirty="0" smtClean="0">
              <a:solidFill>
                <a:srgbClr val="000000"/>
              </a:solidFill>
            </a:endParaRPr>
          </a:p>
          <a:p>
            <a:pPr algn="just"/>
            <a:endParaRPr lang="en-US" sz="2400" dirty="0" smtClean="0">
              <a:solidFill>
                <a:srgbClr val="000000"/>
              </a:solidFill>
            </a:endParaRPr>
          </a:p>
          <a:p>
            <a:pPr algn="just"/>
            <a:endParaRPr lang="en-US" sz="2400" dirty="0" smtClean="0">
              <a:solidFill>
                <a:srgbClr val="000000"/>
              </a:solidFill>
            </a:endParaRPr>
          </a:p>
          <a:p>
            <a:pPr algn="just"/>
            <a:r>
              <a:rPr lang="en-US" sz="2400" dirty="0" smtClean="0">
                <a:solidFill>
                  <a:srgbClr val="000000"/>
                </a:solidFill>
              </a:rPr>
              <a:t>Nevertheless the truncation error for velocity calculation is of order         rather than</a:t>
            </a:r>
          </a:p>
          <a:p>
            <a:pPr algn="just"/>
            <a:endParaRPr lang="en-US" sz="1000" dirty="0" smtClean="0">
              <a:solidFill>
                <a:srgbClr val="000000"/>
              </a:solidFill>
              <a:sym typeface="Wingdings"/>
            </a:endParaRPr>
          </a:p>
          <a:p>
            <a:pPr algn="just"/>
            <a:r>
              <a:rPr lang="en-US" sz="2400" dirty="0" smtClean="0">
                <a:solidFill>
                  <a:srgbClr val="000000"/>
                </a:solidFill>
                <a:sym typeface="Wingdings"/>
              </a:rPr>
              <a:t>We would like to calculate it more precisely </a:t>
            </a:r>
            <a:r>
              <a:rPr lang="en-US" sz="2400" dirty="0" err="1" smtClean="0">
                <a:solidFill>
                  <a:srgbClr val="FF0000"/>
                </a:solidFill>
                <a:latin typeface="Wingdings"/>
                <a:ea typeface="Wingdings"/>
                <a:cs typeface="Wingdings"/>
                <a:sym typeface="Wingdings"/>
              </a:rPr>
              <a:t></a:t>
            </a:r>
            <a:r>
              <a:rPr lang="en-US" sz="2400" dirty="0" smtClean="0">
                <a:solidFill>
                  <a:srgbClr val="000000"/>
                </a:solidFill>
                <a:latin typeface="Wingdings"/>
                <a:ea typeface="Wingdings"/>
                <a:cs typeface="Wingdings"/>
                <a:sym typeface="Wingdings"/>
              </a:rPr>
              <a:t> </a:t>
            </a:r>
            <a:r>
              <a:rPr lang="en-US" sz="2400" b="1" dirty="0" smtClean="0">
                <a:solidFill>
                  <a:srgbClr val="0000FF"/>
                </a:solidFill>
                <a:sym typeface="Wingdings"/>
              </a:rPr>
              <a:t>The velocity </a:t>
            </a:r>
            <a:r>
              <a:rPr lang="en-US" sz="2400" b="1" dirty="0" err="1" smtClean="0">
                <a:solidFill>
                  <a:srgbClr val="0000FF"/>
                </a:solidFill>
                <a:sym typeface="Wingdings"/>
              </a:rPr>
              <a:t>Verlet</a:t>
            </a:r>
            <a:r>
              <a:rPr lang="en-US" sz="2400" b="1" dirty="0" smtClean="0">
                <a:solidFill>
                  <a:srgbClr val="0000FF"/>
                </a:solidFill>
                <a:sym typeface="Wingdings"/>
              </a:rPr>
              <a:t> algorithm</a:t>
            </a:r>
            <a:endParaRPr lang="en-US" sz="2400" dirty="0" smtClean="0">
              <a:sym typeface="Wingdings"/>
            </a:endParaRPr>
          </a:p>
          <a:p>
            <a:pPr algn="just"/>
            <a:r>
              <a:rPr lang="en-US" sz="2400" dirty="0" smtClean="0">
                <a:solidFill>
                  <a:srgbClr val="000000"/>
                </a:solidFill>
              </a:rPr>
              <a:t>  </a:t>
            </a:r>
          </a:p>
          <a:p>
            <a:pPr algn="just"/>
            <a:r>
              <a:rPr lang="en-US" sz="2400" dirty="0" smtClean="0">
                <a:solidFill>
                  <a:srgbClr val="000000"/>
                </a:solidFill>
              </a:rPr>
              <a:t> </a:t>
            </a:r>
          </a:p>
        </p:txBody>
      </p:sp>
      <p:pic>
        <p:nvPicPr>
          <p:cNvPr id="9" name="Picture 8" descr="archie_logo_small.jpg"/>
          <p:cNvPicPr>
            <a:picLocks noChangeAspect="1"/>
          </p:cNvPicPr>
          <p:nvPr/>
        </p:nvPicPr>
        <p:blipFill>
          <a:blip r:embed="rId4"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5300145" cy="707886"/>
          </a:xfrm>
          <a:prstGeom prst="rect">
            <a:avLst/>
          </a:prstGeom>
          <a:noFill/>
        </p:spPr>
        <p:txBody>
          <a:bodyPr wrap="square" rtlCol="0">
            <a:spAutoFit/>
          </a:bodyPr>
          <a:lstStyle/>
          <a:p>
            <a:r>
              <a:rPr lang="en-US" sz="4000" b="1" i="1" dirty="0" smtClean="0">
                <a:solidFill>
                  <a:srgbClr val="0000FF"/>
                </a:solidFill>
              </a:rPr>
              <a:t>The </a:t>
            </a:r>
            <a:r>
              <a:rPr lang="en-US" sz="4000" b="1" i="1" dirty="0" err="1" smtClean="0">
                <a:solidFill>
                  <a:srgbClr val="0000FF"/>
                </a:solidFill>
              </a:rPr>
              <a:t>Verlet</a:t>
            </a:r>
            <a:r>
              <a:rPr lang="en-US" sz="4000" b="1" i="1" dirty="0" smtClean="0">
                <a:solidFill>
                  <a:srgbClr val="0000FF"/>
                </a:solidFill>
              </a:rPr>
              <a:t> algorithm</a:t>
            </a:r>
            <a:endParaRPr lang="en-US" sz="4000" b="1" i="1" dirty="0">
              <a:solidFill>
                <a:srgbClr val="0000FF"/>
              </a:solidFill>
            </a:endParaRPr>
          </a:p>
        </p:txBody>
      </p:sp>
      <p:graphicFrame>
        <p:nvGraphicFramePr>
          <p:cNvPr id="17" name="Object 16"/>
          <p:cNvGraphicFramePr>
            <a:graphicFrameLocks noChangeAspect="1"/>
          </p:cNvGraphicFramePr>
          <p:nvPr/>
        </p:nvGraphicFramePr>
        <p:xfrm>
          <a:off x="1472130" y="4965700"/>
          <a:ext cx="403225" cy="292100"/>
        </p:xfrm>
        <a:graphic>
          <a:graphicData uri="http://schemas.openxmlformats.org/presentationml/2006/ole">
            <mc:AlternateContent xmlns:mc="http://schemas.openxmlformats.org/markup-compatibility/2006">
              <mc:Choice xmlns:v="urn:schemas-microsoft-com:vml" Requires="v">
                <p:oleObj spid="_x0000_s53259" name="Equation" r:id="rId5" imgW="228600" imgH="165100" progId="Equation.3">
                  <p:embed/>
                </p:oleObj>
              </mc:Choice>
              <mc:Fallback>
                <p:oleObj name="Equation" r:id="rId5" imgW="228600" imgH="165100" progId="Equation.3">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2130" y="4965700"/>
                        <a:ext cx="403225"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nvGraphicFramePr>
        <p:xfrm>
          <a:off x="2552700" y="2106613"/>
          <a:ext cx="4270375" cy="744537"/>
        </p:xfrm>
        <a:graphic>
          <a:graphicData uri="http://schemas.openxmlformats.org/presentationml/2006/ole">
            <mc:AlternateContent xmlns:mc="http://schemas.openxmlformats.org/markup-compatibility/2006">
              <mc:Choice xmlns:v="urn:schemas-microsoft-com:vml" Requires="v">
                <p:oleObj spid="_x0000_s53260" name="Equation" r:id="rId7" imgW="2184400" imgH="381000" progId="Equation.3">
                  <p:embed/>
                </p:oleObj>
              </mc:Choice>
              <mc:Fallback>
                <p:oleObj name="Equation" r:id="rId7" imgW="2184400" imgH="381000" progId="Equation.3">
                  <p:embed/>
                  <p:pic>
                    <p:nvPicPr>
                      <p:cNvPr id="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2700" y="2106613"/>
                        <a:ext cx="4270375" cy="744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21"/>
          <p:cNvGraphicFramePr>
            <a:graphicFrameLocks noChangeAspect="1"/>
          </p:cNvGraphicFramePr>
          <p:nvPr/>
        </p:nvGraphicFramePr>
        <p:xfrm>
          <a:off x="3606800" y="3506788"/>
          <a:ext cx="2146300" cy="889000"/>
        </p:xfrm>
        <a:graphic>
          <a:graphicData uri="http://schemas.openxmlformats.org/presentationml/2006/ole">
            <mc:AlternateContent xmlns:mc="http://schemas.openxmlformats.org/markup-compatibility/2006">
              <mc:Choice xmlns:v="urn:schemas-microsoft-com:vml" Requires="v">
                <p:oleObj spid="_x0000_s53261" name="Equation" r:id="rId9" imgW="1104900" imgH="457200" progId="Equation.3">
                  <p:embed/>
                </p:oleObj>
              </mc:Choice>
              <mc:Fallback>
                <p:oleObj name="Equation" r:id="rId9" imgW="1104900" imgH="457200" progId="Equation.3">
                  <p:embed/>
                  <p:pic>
                    <p:nvPicPr>
                      <p:cNvPr id="0"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06800" y="3506788"/>
                        <a:ext cx="21463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3258" name="Object 10"/>
          <p:cNvGraphicFramePr>
            <a:graphicFrameLocks noChangeAspect="1"/>
          </p:cNvGraphicFramePr>
          <p:nvPr/>
        </p:nvGraphicFramePr>
        <p:xfrm>
          <a:off x="3582489" y="4967288"/>
          <a:ext cx="425450" cy="290512"/>
        </p:xfrm>
        <a:graphic>
          <a:graphicData uri="http://schemas.openxmlformats.org/presentationml/2006/ole">
            <mc:AlternateContent xmlns:mc="http://schemas.openxmlformats.org/markup-compatibility/2006">
              <mc:Choice xmlns:v="urn:schemas-microsoft-com:vml" Requires="v">
                <p:oleObj spid="_x0000_s53262" name="Equation" r:id="rId11" imgW="241300" imgH="165100" progId="Equation.3">
                  <p:embed/>
                </p:oleObj>
              </mc:Choice>
              <mc:Fallback>
                <p:oleObj name="Equation" r:id="rId11" imgW="241300" imgH="165100" progId="Equation.3">
                  <p:embed/>
                  <p:pic>
                    <p:nvPicPr>
                      <p:cNvPr id="0"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2489" y="4967288"/>
                        <a:ext cx="425450" cy="290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TextBox 24"/>
          <p:cNvSpPr txBox="1"/>
          <p:nvPr/>
        </p:nvSpPr>
        <p:spPr>
          <a:xfrm>
            <a:off x="4280235" y="4717207"/>
            <a:ext cx="1333165" cy="707886"/>
          </a:xfrm>
          <a:prstGeom prst="rect">
            <a:avLst/>
          </a:prstGeom>
          <a:noFill/>
        </p:spPr>
        <p:txBody>
          <a:bodyPr wrap="square" rtlCol="0">
            <a:spAutoFit/>
          </a:bodyPr>
          <a:lstStyle/>
          <a:p>
            <a:pPr algn="just"/>
            <a:r>
              <a:rPr lang="en-US" sz="4000" dirty="0" err="1" smtClean="0">
                <a:solidFill>
                  <a:srgbClr val="FF0000"/>
                </a:solidFill>
                <a:sym typeface="Wingdings"/>
              </a:rPr>
              <a:t></a:t>
            </a:r>
            <a:endParaRPr lang="en-US" sz="4000" dirty="0" smtClean="0">
              <a:solidFill>
                <a:srgbClr val="FF0000"/>
              </a:solidFill>
              <a:sym typeface="Wingdings"/>
            </a:endParaRPr>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3" cstate="print"/>
          <a:srcRect l="41486"/>
          <a:stretch>
            <a:fillRect/>
          </a:stretch>
        </p:blipFill>
        <p:spPr bwMode="auto">
          <a:xfrm>
            <a:off x="0" y="1200149"/>
            <a:ext cx="4419935" cy="5292223"/>
          </a:xfrm>
          <a:prstGeom prst="rect">
            <a:avLst/>
          </a:prstGeom>
          <a:noFill/>
        </p:spPr>
      </p:pic>
      <p:sp>
        <p:nvSpPr>
          <p:cNvPr id="8" name="TextBox 7"/>
          <p:cNvSpPr txBox="1"/>
          <p:nvPr/>
        </p:nvSpPr>
        <p:spPr>
          <a:xfrm>
            <a:off x="611089" y="1581150"/>
            <a:ext cx="8177078" cy="4093428"/>
          </a:xfrm>
          <a:prstGeom prst="rect">
            <a:avLst/>
          </a:prstGeom>
          <a:noFill/>
        </p:spPr>
        <p:txBody>
          <a:bodyPr wrap="square" rtlCol="0">
            <a:spAutoFit/>
          </a:bodyPr>
          <a:lstStyle/>
          <a:p>
            <a:pPr algn="just"/>
            <a:r>
              <a:rPr lang="en-US" sz="2400" dirty="0" smtClean="0">
                <a:solidFill>
                  <a:srgbClr val="000000"/>
                </a:solidFill>
              </a:rPr>
              <a:t>The position of the atom is updated every        step</a:t>
            </a:r>
          </a:p>
          <a:p>
            <a:pPr algn="just"/>
            <a:endParaRPr lang="en-US" sz="2400" dirty="0" smtClean="0">
              <a:solidFill>
                <a:srgbClr val="000000"/>
              </a:solidFill>
            </a:endParaRPr>
          </a:p>
          <a:p>
            <a:pPr algn="just"/>
            <a:endParaRPr lang="en-US" sz="2400" dirty="0" smtClean="0">
              <a:solidFill>
                <a:srgbClr val="000000"/>
              </a:solidFill>
            </a:endParaRPr>
          </a:p>
          <a:p>
            <a:pPr algn="just"/>
            <a:endParaRPr lang="en-US" sz="1000" dirty="0" smtClean="0">
              <a:solidFill>
                <a:srgbClr val="000000"/>
              </a:solidFill>
            </a:endParaRPr>
          </a:p>
          <a:p>
            <a:pPr algn="just"/>
            <a:r>
              <a:rPr lang="en-US" sz="2400" dirty="0" smtClean="0">
                <a:solidFill>
                  <a:srgbClr val="000000"/>
                </a:solidFill>
              </a:rPr>
              <a:t>while the velocity is updated every              step:</a:t>
            </a:r>
          </a:p>
          <a:p>
            <a:pPr algn="just"/>
            <a:endParaRPr lang="en-US" sz="2400" dirty="0" smtClean="0">
              <a:solidFill>
                <a:srgbClr val="000000"/>
              </a:solidFill>
            </a:endParaRPr>
          </a:p>
          <a:p>
            <a:pPr algn="just"/>
            <a:endParaRPr lang="en-US" sz="2400" dirty="0" smtClean="0">
              <a:solidFill>
                <a:srgbClr val="000000"/>
              </a:solidFill>
            </a:endParaRPr>
          </a:p>
          <a:p>
            <a:pPr algn="just"/>
            <a:endParaRPr lang="en-US" sz="1000" dirty="0" smtClean="0">
              <a:solidFill>
                <a:srgbClr val="000000"/>
              </a:solidFill>
            </a:endParaRPr>
          </a:p>
          <a:p>
            <a:pPr algn="just"/>
            <a:r>
              <a:rPr lang="en-US" sz="2400" dirty="0" smtClean="0">
                <a:solidFill>
                  <a:srgbClr val="000000"/>
                </a:solidFill>
              </a:rPr>
              <a:t>The acceleration in the next step              : </a:t>
            </a:r>
          </a:p>
          <a:p>
            <a:pPr algn="just"/>
            <a:endParaRPr lang="en-US" sz="2400" dirty="0" smtClean="0">
              <a:solidFill>
                <a:srgbClr val="000000"/>
              </a:solidFill>
            </a:endParaRPr>
          </a:p>
          <a:p>
            <a:pPr algn="just"/>
            <a:endParaRPr lang="en-US" sz="2400" dirty="0" smtClean="0">
              <a:solidFill>
                <a:srgbClr val="000000"/>
              </a:solidFill>
            </a:endParaRPr>
          </a:p>
          <a:p>
            <a:pPr algn="just"/>
            <a:r>
              <a:rPr lang="en-US" sz="2400" dirty="0" smtClean="0">
                <a:solidFill>
                  <a:srgbClr val="000000"/>
                </a:solidFill>
              </a:rPr>
              <a:t>The velocity in the next step              :</a:t>
            </a:r>
          </a:p>
        </p:txBody>
      </p:sp>
      <p:pic>
        <p:nvPicPr>
          <p:cNvPr id="9" name="Picture 8" descr="archie_logo_small.jpg"/>
          <p:cNvPicPr>
            <a:picLocks noChangeAspect="1"/>
          </p:cNvPicPr>
          <p:nvPr/>
        </p:nvPicPr>
        <p:blipFill>
          <a:blip r:embed="rId4"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6290745" cy="707886"/>
          </a:xfrm>
          <a:prstGeom prst="rect">
            <a:avLst/>
          </a:prstGeom>
          <a:noFill/>
        </p:spPr>
        <p:txBody>
          <a:bodyPr wrap="square" rtlCol="0">
            <a:spAutoFit/>
          </a:bodyPr>
          <a:lstStyle/>
          <a:p>
            <a:r>
              <a:rPr lang="en-US" sz="4000" b="1" i="1" dirty="0" smtClean="0">
                <a:solidFill>
                  <a:srgbClr val="0000FF"/>
                </a:solidFill>
              </a:rPr>
              <a:t>The Velocity </a:t>
            </a:r>
            <a:r>
              <a:rPr lang="en-US" sz="4000" b="1" i="1" dirty="0" err="1" smtClean="0">
                <a:solidFill>
                  <a:srgbClr val="0000FF"/>
                </a:solidFill>
              </a:rPr>
              <a:t>Verlet</a:t>
            </a:r>
            <a:r>
              <a:rPr lang="en-US" sz="4000" b="1" i="1" dirty="0" smtClean="0">
                <a:solidFill>
                  <a:srgbClr val="0000FF"/>
                </a:solidFill>
              </a:rPr>
              <a:t> algorithm</a:t>
            </a:r>
            <a:endParaRPr lang="en-US" sz="4000" b="1" i="1" dirty="0">
              <a:solidFill>
                <a:srgbClr val="0000FF"/>
              </a:solidFill>
            </a:endParaRPr>
          </a:p>
        </p:txBody>
      </p:sp>
      <p:graphicFrame>
        <p:nvGraphicFramePr>
          <p:cNvPr id="10" name="Object 9"/>
          <p:cNvGraphicFramePr>
            <a:graphicFrameLocks noChangeAspect="1"/>
          </p:cNvGraphicFramePr>
          <p:nvPr/>
        </p:nvGraphicFramePr>
        <p:xfrm>
          <a:off x="5854700" y="1700212"/>
          <a:ext cx="385764" cy="275545"/>
        </p:xfrm>
        <a:graphic>
          <a:graphicData uri="http://schemas.openxmlformats.org/presentationml/2006/ole">
            <mc:AlternateContent xmlns:mc="http://schemas.openxmlformats.org/markup-compatibility/2006">
              <mc:Choice xmlns:v="urn:schemas-microsoft-com:vml" Requires="v">
                <p:oleObj spid="_x0000_s60426" name="Equation" r:id="rId5" imgW="177800" imgH="127000" progId="Equation.3">
                  <p:embed/>
                </p:oleObj>
              </mc:Choice>
              <mc:Fallback>
                <p:oleObj name="Equation" r:id="rId5" imgW="177800" imgH="1270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4700" y="1700212"/>
                        <a:ext cx="385764" cy="2755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5003800" y="2878138"/>
          <a:ext cx="922338" cy="406400"/>
        </p:xfrm>
        <a:graphic>
          <a:graphicData uri="http://schemas.openxmlformats.org/presentationml/2006/ole">
            <mc:AlternateContent xmlns:mc="http://schemas.openxmlformats.org/markup-compatibility/2006">
              <mc:Choice xmlns:v="urn:schemas-microsoft-com:vml" Requires="v">
                <p:oleObj spid="_x0000_s60427" name="Equation" r:id="rId7" imgW="660400" imgH="292100" progId="Equation.3">
                  <p:embed/>
                </p:oleObj>
              </mc:Choice>
              <mc:Fallback>
                <p:oleObj name="Equation" r:id="rId7" imgW="660400" imgH="29210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3800" y="2878138"/>
                        <a:ext cx="922338"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611089" y="5632450"/>
            <a:ext cx="1390315" cy="1200329"/>
          </a:xfrm>
          <a:prstGeom prst="rect">
            <a:avLst/>
          </a:prstGeom>
          <a:noFill/>
        </p:spPr>
        <p:txBody>
          <a:bodyPr wrap="square" rtlCol="0">
            <a:spAutoFit/>
          </a:bodyPr>
          <a:lstStyle/>
          <a:p>
            <a:pPr algn="just"/>
            <a:r>
              <a:rPr lang="en-US" sz="7200" dirty="0" err="1" smtClean="0">
                <a:solidFill>
                  <a:srgbClr val="FF0000"/>
                </a:solidFill>
                <a:sym typeface="Wingdings"/>
              </a:rPr>
              <a:t></a:t>
            </a:r>
            <a:endParaRPr lang="en-US" sz="7200" dirty="0" smtClean="0">
              <a:solidFill>
                <a:srgbClr val="FF0000"/>
              </a:solidFill>
              <a:sym typeface="Wingdings"/>
            </a:endParaRPr>
          </a:p>
        </p:txBody>
      </p:sp>
      <p:graphicFrame>
        <p:nvGraphicFramePr>
          <p:cNvPr id="14" name="Object 13"/>
          <p:cNvGraphicFramePr>
            <a:graphicFrameLocks noChangeAspect="1"/>
          </p:cNvGraphicFramePr>
          <p:nvPr/>
        </p:nvGraphicFramePr>
        <p:xfrm>
          <a:off x="4664009" y="3351826"/>
          <a:ext cx="3429000" cy="787400"/>
        </p:xfrm>
        <a:graphic>
          <a:graphicData uri="http://schemas.openxmlformats.org/presentationml/2006/ole">
            <mc:AlternateContent xmlns:mc="http://schemas.openxmlformats.org/markup-compatibility/2006">
              <mc:Choice xmlns:v="urn:schemas-microsoft-com:vml" Requires="v">
                <p:oleObj spid="_x0000_s60428" name="Equation" r:id="rId9" imgW="1714500" imgH="393700" progId="Equation.3">
                  <p:embed/>
                </p:oleObj>
              </mc:Choice>
              <mc:Fallback>
                <p:oleObj name="Equation" r:id="rId9" imgW="1714500" imgH="393700" progId="Equation.3">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64009" y="3351826"/>
                        <a:ext cx="34290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nvGraphicFramePr>
        <p:xfrm>
          <a:off x="3571875" y="1990189"/>
          <a:ext cx="4594225" cy="730250"/>
        </p:xfrm>
        <a:graphic>
          <a:graphicData uri="http://schemas.openxmlformats.org/presentationml/2006/ole">
            <mc:AlternateContent xmlns:mc="http://schemas.openxmlformats.org/markup-compatibility/2006">
              <mc:Choice xmlns:v="urn:schemas-microsoft-com:vml" Requires="v">
                <p:oleObj spid="_x0000_s60429" name="Equation" r:id="rId11" imgW="2235200" imgH="355600" progId="Equation.3">
                  <p:embed/>
                </p:oleObj>
              </mc:Choice>
              <mc:Fallback>
                <p:oleObj name="Equation" r:id="rId11" imgW="2235200" imgH="355600" progId="Equation.3">
                  <p:embed/>
                  <p:pic>
                    <p:nvPicPr>
                      <p:cNvPr id="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71875" y="1990189"/>
                        <a:ext cx="4594225" cy="730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329" name="Object 9"/>
          <p:cNvGraphicFramePr>
            <a:graphicFrameLocks noChangeAspect="1"/>
          </p:cNvGraphicFramePr>
          <p:nvPr/>
        </p:nvGraphicFramePr>
        <p:xfrm>
          <a:off x="4664009" y="4537075"/>
          <a:ext cx="3325812" cy="746125"/>
        </p:xfrm>
        <a:graphic>
          <a:graphicData uri="http://schemas.openxmlformats.org/presentationml/2006/ole">
            <mc:AlternateContent xmlns:mc="http://schemas.openxmlformats.org/markup-compatibility/2006">
              <mc:Choice xmlns:v="urn:schemas-microsoft-com:vml" Requires="v">
                <p:oleObj spid="_x0000_s60430" name="Equation" r:id="rId13" imgW="1981200" imgH="444500" progId="Equation.3">
                  <p:embed/>
                </p:oleObj>
              </mc:Choice>
              <mc:Fallback>
                <p:oleObj name="Equation" r:id="rId13" imgW="1981200" imgH="444500" progId="Equation.3">
                  <p:embed/>
                  <p:pic>
                    <p:nvPicPr>
                      <p:cNvPr id="0"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64009" y="4537075"/>
                        <a:ext cx="3325812" cy="746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330" name="Object 10"/>
          <p:cNvGraphicFramePr>
            <a:graphicFrameLocks noChangeAspect="1"/>
          </p:cNvGraphicFramePr>
          <p:nvPr/>
        </p:nvGraphicFramePr>
        <p:xfrm>
          <a:off x="4754563" y="4139226"/>
          <a:ext cx="846137" cy="388324"/>
        </p:xfrm>
        <a:graphic>
          <a:graphicData uri="http://schemas.openxmlformats.org/presentationml/2006/ole">
            <mc:AlternateContent xmlns:mc="http://schemas.openxmlformats.org/markup-compatibility/2006">
              <mc:Choice xmlns:v="urn:schemas-microsoft-com:vml" Requires="v">
                <p:oleObj spid="_x0000_s60431" name="Equation" r:id="rId15" imgW="469900" imgH="215900" progId="Equation.3">
                  <p:embed/>
                </p:oleObj>
              </mc:Choice>
              <mc:Fallback>
                <p:oleObj name="Equation" r:id="rId15" imgW="469900" imgH="215900" progId="Equation.3">
                  <p:embed/>
                  <p:pic>
                    <p:nvPicPr>
                      <p:cNvPr id="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54563" y="4139226"/>
                        <a:ext cx="846137" cy="3883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331" name="Object 11"/>
          <p:cNvGraphicFramePr>
            <a:graphicFrameLocks noChangeAspect="1"/>
          </p:cNvGraphicFramePr>
          <p:nvPr/>
        </p:nvGraphicFramePr>
        <p:xfrm>
          <a:off x="4271963" y="5243513"/>
          <a:ext cx="846137" cy="388937"/>
        </p:xfrm>
        <a:graphic>
          <a:graphicData uri="http://schemas.openxmlformats.org/presentationml/2006/ole">
            <mc:AlternateContent xmlns:mc="http://schemas.openxmlformats.org/markup-compatibility/2006">
              <mc:Choice xmlns:v="urn:schemas-microsoft-com:vml" Requires="v">
                <p:oleObj spid="_x0000_s60432" name="Equation" r:id="rId17" imgW="469900" imgH="215900" progId="Equation.3">
                  <p:embed/>
                </p:oleObj>
              </mc:Choice>
              <mc:Fallback>
                <p:oleObj name="Equation" r:id="rId17" imgW="469900" imgH="215900" progId="Equation.3">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71963" y="5243513"/>
                        <a:ext cx="846137" cy="388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332" name="Object 12"/>
          <p:cNvGraphicFramePr>
            <a:graphicFrameLocks noChangeAspect="1"/>
          </p:cNvGraphicFramePr>
          <p:nvPr/>
        </p:nvGraphicFramePr>
        <p:xfrm>
          <a:off x="4183063" y="5705475"/>
          <a:ext cx="4572000" cy="787400"/>
        </p:xfrm>
        <a:graphic>
          <a:graphicData uri="http://schemas.openxmlformats.org/presentationml/2006/ole">
            <mc:AlternateContent xmlns:mc="http://schemas.openxmlformats.org/markup-compatibility/2006">
              <mc:Choice xmlns:v="urn:schemas-microsoft-com:vml" Requires="v">
                <p:oleObj spid="_x0000_s60433" name="Equation" r:id="rId18" imgW="2286000" imgH="393700" progId="Equation.3">
                  <p:embed/>
                </p:oleObj>
              </mc:Choice>
              <mc:Fallback>
                <p:oleObj name="Equation" r:id="rId18" imgW="2286000" imgH="393700" progId="Equation.3">
                  <p:embed/>
                  <p:pic>
                    <p:nvPicPr>
                      <p:cNvPr id="0" name="Picture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83063" y="5705475"/>
                        <a:ext cx="45720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sp>
        <p:nvSpPr>
          <p:cNvPr id="8" name="TextBox 7"/>
          <p:cNvSpPr txBox="1"/>
          <p:nvPr/>
        </p:nvSpPr>
        <p:spPr>
          <a:xfrm>
            <a:off x="611089" y="1581150"/>
            <a:ext cx="8177078" cy="3416320"/>
          </a:xfrm>
          <a:prstGeom prst="rect">
            <a:avLst/>
          </a:prstGeom>
          <a:noFill/>
        </p:spPr>
        <p:txBody>
          <a:bodyPr wrap="square" rtlCol="0">
            <a:spAutoFit/>
          </a:bodyPr>
          <a:lstStyle/>
          <a:p>
            <a:pPr algn="just">
              <a:buFont typeface="Arial"/>
              <a:buChar char="•"/>
            </a:pPr>
            <a:r>
              <a:rPr lang="en-US" sz="2400" dirty="0" smtClean="0">
                <a:solidFill>
                  <a:srgbClr val="000000"/>
                </a:solidFill>
              </a:rPr>
              <a:t>The same order as Basic </a:t>
            </a:r>
            <a:r>
              <a:rPr lang="en-US" sz="2400" dirty="0" err="1" smtClean="0">
                <a:solidFill>
                  <a:srgbClr val="000000"/>
                </a:solidFill>
              </a:rPr>
              <a:t>Verlet</a:t>
            </a:r>
            <a:r>
              <a:rPr lang="en-US" sz="2400" dirty="0" smtClean="0">
                <a:solidFill>
                  <a:srgbClr val="000000"/>
                </a:solidFill>
              </a:rPr>
              <a:t> algorithm</a:t>
            </a:r>
          </a:p>
          <a:p>
            <a:pPr algn="just">
              <a:buFont typeface="Arial"/>
              <a:buChar char="•"/>
            </a:pPr>
            <a:r>
              <a:rPr lang="en-US" sz="2400" dirty="0" smtClean="0">
                <a:solidFill>
                  <a:srgbClr val="000000"/>
                </a:solidFill>
              </a:rPr>
              <a:t>Fast and accurate</a:t>
            </a:r>
          </a:p>
          <a:p>
            <a:pPr algn="just">
              <a:buFont typeface="Arial"/>
              <a:buChar char="•"/>
            </a:pPr>
            <a:r>
              <a:rPr lang="en-US" sz="2400" dirty="0" smtClean="0">
                <a:solidFill>
                  <a:srgbClr val="000000"/>
                </a:solidFill>
              </a:rPr>
              <a:t>Linear and angular momentum preserved</a:t>
            </a:r>
          </a:p>
          <a:p>
            <a:pPr algn="just">
              <a:buFont typeface="Arial"/>
              <a:buChar char="•"/>
            </a:pPr>
            <a:r>
              <a:rPr lang="en-US" sz="2400" dirty="0" smtClean="0">
                <a:solidFill>
                  <a:srgbClr val="000000"/>
                </a:solidFill>
              </a:rPr>
              <a:t>Time reversible</a:t>
            </a:r>
          </a:p>
          <a:p>
            <a:pPr algn="just"/>
            <a:endParaRPr lang="en-US" sz="2400" dirty="0" smtClean="0">
              <a:solidFill>
                <a:srgbClr val="000000"/>
              </a:solidFill>
            </a:endParaRPr>
          </a:p>
          <a:p>
            <a:pPr algn="just"/>
            <a:endParaRPr lang="en-US" sz="2400" dirty="0" smtClean="0">
              <a:solidFill>
                <a:srgbClr val="000000"/>
              </a:solidFill>
            </a:endParaRPr>
          </a:p>
          <a:p>
            <a:pPr algn="just"/>
            <a:r>
              <a:rPr lang="en-US" sz="2400" dirty="0" smtClean="0">
                <a:solidFill>
                  <a:srgbClr val="000000"/>
                </a:solidFill>
              </a:rPr>
              <a:t>The Velocity </a:t>
            </a:r>
            <a:r>
              <a:rPr lang="en-US" sz="2400" dirty="0" err="1" smtClean="0">
                <a:solidFill>
                  <a:srgbClr val="000000"/>
                </a:solidFill>
              </a:rPr>
              <a:t>Verlet</a:t>
            </a:r>
            <a:r>
              <a:rPr lang="en-US" sz="2400" dirty="0" smtClean="0">
                <a:solidFill>
                  <a:srgbClr val="000000"/>
                </a:solidFill>
              </a:rPr>
              <a:t> algorithm generates a sequence of “snapshots” for the particle coordinates and velocities at all intermediate times </a:t>
            </a:r>
            <a:r>
              <a:rPr lang="en-US" sz="2400" i="1" dirty="0" err="1" smtClean="0">
                <a:solidFill>
                  <a:srgbClr val="000000"/>
                </a:solidFill>
              </a:rPr>
              <a:t>Δt</a:t>
            </a:r>
            <a:endParaRPr lang="en-US" sz="2400" i="1" dirty="0" smtClean="0">
              <a:solidFill>
                <a:srgbClr val="000000"/>
              </a:solidFill>
            </a:endParaRPr>
          </a:p>
        </p:txBody>
      </p:sp>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6290745" cy="707886"/>
          </a:xfrm>
          <a:prstGeom prst="rect">
            <a:avLst/>
          </a:prstGeom>
          <a:noFill/>
        </p:spPr>
        <p:txBody>
          <a:bodyPr wrap="square" rtlCol="0">
            <a:spAutoFit/>
          </a:bodyPr>
          <a:lstStyle/>
          <a:p>
            <a:r>
              <a:rPr lang="en-US" sz="4000" b="1" i="1" dirty="0" smtClean="0">
                <a:solidFill>
                  <a:srgbClr val="0000FF"/>
                </a:solidFill>
              </a:rPr>
              <a:t>The Velocity </a:t>
            </a:r>
            <a:r>
              <a:rPr lang="en-US" sz="4000" b="1" i="1" dirty="0" err="1" smtClean="0">
                <a:solidFill>
                  <a:srgbClr val="0000FF"/>
                </a:solidFill>
              </a:rPr>
              <a:t>Verlet</a:t>
            </a:r>
            <a:r>
              <a:rPr lang="en-US" sz="4000" b="1" i="1" dirty="0" smtClean="0">
                <a:solidFill>
                  <a:srgbClr val="0000FF"/>
                </a:solidFill>
              </a:rPr>
              <a:t> algorithm</a:t>
            </a:r>
            <a:endParaRPr lang="en-US" sz="4000" b="1" i="1" dirty="0">
              <a:solidFill>
                <a:srgbClr val="0000FF"/>
              </a:solidFill>
            </a:endParaRPr>
          </a:p>
        </p:txBody>
      </p:sp>
      <p:sp>
        <p:nvSpPr>
          <p:cNvPr id="17" name="TextBox 16"/>
          <p:cNvSpPr txBox="1"/>
          <p:nvPr/>
        </p:nvSpPr>
        <p:spPr>
          <a:xfrm>
            <a:off x="611089" y="5632450"/>
            <a:ext cx="1390315" cy="1200329"/>
          </a:xfrm>
          <a:prstGeom prst="rect">
            <a:avLst/>
          </a:prstGeom>
          <a:noFill/>
        </p:spPr>
        <p:txBody>
          <a:bodyPr wrap="square" rtlCol="0">
            <a:spAutoFit/>
          </a:bodyPr>
          <a:lstStyle/>
          <a:p>
            <a:pPr algn="just"/>
            <a:r>
              <a:rPr lang="en-US" sz="7200" dirty="0" err="1" smtClean="0">
                <a:solidFill>
                  <a:srgbClr val="FF0000"/>
                </a:solidFill>
                <a:sym typeface="Wingdings"/>
              </a:rPr>
              <a:t></a:t>
            </a:r>
            <a:endParaRPr lang="en-US" sz="7200" dirty="0" smtClean="0">
              <a:solidFill>
                <a:srgbClr val="FF0000"/>
              </a:solidFill>
              <a:sym typeface="Wingdings"/>
            </a:endParaRPr>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3" cstate="print"/>
          <a:srcRect l="41486"/>
          <a:stretch>
            <a:fillRect/>
          </a:stretch>
        </p:blipFill>
        <p:spPr bwMode="auto">
          <a:xfrm>
            <a:off x="0" y="1200149"/>
            <a:ext cx="4419935" cy="5292223"/>
          </a:xfrm>
          <a:prstGeom prst="rect">
            <a:avLst/>
          </a:prstGeom>
          <a:noFill/>
        </p:spPr>
      </p:pic>
      <p:sp>
        <p:nvSpPr>
          <p:cNvPr id="8" name="TextBox 7"/>
          <p:cNvSpPr txBox="1"/>
          <p:nvPr/>
        </p:nvSpPr>
        <p:spPr>
          <a:xfrm>
            <a:off x="611089" y="1581150"/>
            <a:ext cx="8177078" cy="2308324"/>
          </a:xfrm>
          <a:prstGeom prst="rect">
            <a:avLst/>
          </a:prstGeom>
          <a:noFill/>
        </p:spPr>
        <p:txBody>
          <a:bodyPr wrap="square" rtlCol="0">
            <a:spAutoFit/>
          </a:bodyPr>
          <a:lstStyle/>
          <a:p>
            <a:pPr marL="457200" indent="-457200" algn="just">
              <a:buAutoNum type="arabicPeriod"/>
            </a:pPr>
            <a:r>
              <a:rPr lang="en-US" sz="2400" dirty="0" smtClean="0">
                <a:solidFill>
                  <a:srgbClr val="000000"/>
                </a:solidFill>
              </a:rPr>
              <a:t>Chose the molecule from the Protein </a:t>
            </a:r>
            <a:r>
              <a:rPr lang="en-US" sz="2400" dirty="0" err="1" smtClean="0">
                <a:solidFill>
                  <a:srgbClr val="000000"/>
                </a:solidFill>
              </a:rPr>
              <a:t>DataBank</a:t>
            </a:r>
            <a:endParaRPr lang="en-US" sz="2400" dirty="0" smtClean="0">
              <a:solidFill>
                <a:srgbClr val="000000"/>
              </a:solidFill>
            </a:endParaRPr>
          </a:p>
          <a:p>
            <a:pPr marL="457200" indent="-457200" algn="just">
              <a:buAutoNum type="arabicPeriod"/>
            </a:pPr>
            <a:r>
              <a:rPr lang="en-US" sz="2400" dirty="0" smtClean="0">
                <a:solidFill>
                  <a:srgbClr val="000000"/>
                </a:solidFill>
              </a:rPr>
              <a:t>Chose the force field</a:t>
            </a:r>
          </a:p>
          <a:p>
            <a:pPr marL="457200" indent="-457200" algn="just">
              <a:buAutoNum type="arabicPeriod"/>
            </a:pPr>
            <a:r>
              <a:rPr lang="en-US" sz="2400" dirty="0" smtClean="0">
                <a:solidFill>
                  <a:srgbClr val="000000"/>
                </a:solidFill>
              </a:rPr>
              <a:t>Minimize the potential energy (find the optimal conformation) -&gt; calculate            which will be used to calculate initial accelerations in the trajectory calculations  </a:t>
            </a:r>
          </a:p>
          <a:p>
            <a:pPr marL="457200" indent="-457200" algn="just">
              <a:buAutoNum type="arabicPeriod"/>
            </a:pPr>
            <a:r>
              <a:rPr lang="en-US" sz="2400" dirty="0" smtClean="0">
                <a:solidFill>
                  <a:srgbClr val="000000"/>
                </a:solidFill>
              </a:rPr>
              <a:t>Calculate the trajectory in given temperature</a:t>
            </a:r>
          </a:p>
        </p:txBody>
      </p:sp>
      <p:pic>
        <p:nvPicPr>
          <p:cNvPr id="9" name="Picture 8" descr="archie_logo_small.jpg"/>
          <p:cNvPicPr>
            <a:picLocks noChangeAspect="1"/>
          </p:cNvPicPr>
          <p:nvPr/>
        </p:nvPicPr>
        <p:blipFill>
          <a:blip r:embed="rId4"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5300145" cy="707886"/>
          </a:xfrm>
          <a:prstGeom prst="rect">
            <a:avLst/>
          </a:prstGeom>
          <a:noFill/>
        </p:spPr>
        <p:txBody>
          <a:bodyPr wrap="square" rtlCol="0">
            <a:spAutoFit/>
          </a:bodyPr>
          <a:lstStyle/>
          <a:p>
            <a:r>
              <a:rPr lang="en-US" sz="4000" b="1" i="1" dirty="0" smtClean="0">
                <a:solidFill>
                  <a:srgbClr val="0000FF"/>
                </a:solidFill>
              </a:rPr>
              <a:t>Calculation procedure</a:t>
            </a:r>
            <a:endParaRPr lang="en-US" sz="4000" b="1" i="1" dirty="0">
              <a:solidFill>
                <a:srgbClr val="0000FF"/>
              </a:solidFill>
            </a:endParaRPr>
          </a:p>
        </p:txBody>
      </p:sp>
      <p:graphicFrame>
        <p:nvGraphicFramePr>
          <p:cNvPr id="57351" name="Object 7"/>
          <p:cNvGraphicFramePr>
            <a:graphicFrameLocks noChangeAspect="1"/>
          </p:cNvGraphicFramePr>
          <p:nvPr/>
        </p:nvGraphicFramePr>
        <p:xfrm>
          <a:off x="4572000" y="2703513"/>
          <a:ext cx="1282700" cy="463550"/>
        </p:xfrm>
        <a:graphic>
          <a:graphicData uri="http://schemas.openxmlformats.org/presentationml/2006/ole">
            <mc:AlternateContent xmlns:mc="http://schemas.openxmlformats.org/markup-compatibility/2006">
              <mc:Choice xmlns:v="urn:schemas-microsoft-com:vml" Requires="v">
                <p:oleObj spid="_x0000_s57352" name="Equation" r:id="rId5" imgW="736600" imgH="266700" progId="Equation.3">
                  <p:embed/>
                </p:oleObj>
              </mc:Choice>
              <mc:Fallback>
                <p:oleObj name="Equation" r:id="rId5" imgW="736600" imgH="266700" progId="Equation.3">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703513"/>
                        <a:ext cx="1282700" cy="463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3" cstate="print"/>
          <a:srcRect l="41486"/>
          <a:stretch>
            <a:fillRect/>
          </a:stretch>
        </p:blipFill>
        <p:spPr bwMode="auto">
          <a:xfrm>
            <a:off x="0" y="1200149"/>
            <a:ext cx="4419935" cy="5292223"/>
          </a:xfrm>
          <a:prstGeom prst="rect">
            <a:avLst/>
          </a:prstGeom>
          <a:noFill/>
        </p:spPr>
      </p:pic>
      <p:sp>
        <p:nvSpPr>
          <p:cNvPr id="8" name="TextBox 7"/>
          <p:cNvSpPr txBox="1"/>
          <p:nvPr/>
        </p:nvSpPr>
        <p:spPr>
          <a:xfrm>
            <a:off x="611089" y="1581150"/>
            <a:ext cx="8177078" cy="5262979"/>
          </a:xfrm>
          <a:prstGeom prst="rect">
            <a:avLst/>
          </a:prstGeom>
          <a:noFill/>
        </p:spPr>
        <p:txBody>
          <a:bodyPr wrap="square" rtlCol="0">
            <a:spAutoFit/>
          </a:bodyPr>
          <a:lstStyle/>
          <a:p>
            <a:pPr marL="514350" indent="-514350" algn="just"/>
            <a:r>
              <a:rPr lang="en-US" sz="2400" dirty="0" smtClean="0">
                <a:solidFill>
                  <a:srgbClr val="000000"/>
                </a:solidFill>
              </a:rPr>
              <a:t>For atom </a:t>
            </a:r>
            <a:r>
              <a:rPr lang="en-US" sz="2400" dirty="0" err="1" smtClean="0">
                <a:solidFill>
                  <a:srgbClr val="000000"/>
                </a:solidFill>
              </a:rPr>
              <a:t>i</a:t>
            </a:r>
            <a:r>
              <a:rPr lang="en-US" sz="2400" dirty="0" smtClean="0">
                <a:solidFill>
                  <a:srgbClr val="000000"/>
                </a:solidFill>
              </a:rPr>
              <a:t>=1:</a:t>
            </a:r>
          </a:p>
          <a:p>
            <a:pPr marL="914400" lvl="1" indent="-457200" algn="just">
              <a:buFont typeface="+mj-lt"/>
              <a:buAutoNum type="arabicPeriod"/>
            </a:pPr>
            <a:r>
              <a:rPr lang="en-US" sz="2400" dirty="0" smtClean="0">
                <a:solidFill>
                  <a:srgbClr val="000000"/>
                </a:solidFill>
              </a:rPr>
              <a:t>Calculate the initial acceleration         from the force field</a:t>
            </a:r>
          </a:p>
          <a:p>
            <a:pPr marL="914400" lvl="1" indent="-457200" algn="just">
              <a:buFont typeface="+mj-lt"/>
              <a:buAutoNum type="arabicPeriod"/>
            </a:pPr>
            <a:endParaRPr lang="en-US" sz="2400" dirty="0" smtClean="0">
              <a:solidFill>
                <a:srgbClr val="000000"/>
              </a:solidFill>
            </a:endParaRPr>
          </a:p>
          <a:p>
            <a:pPr marL="914400" lvl="1" indent="-457200" algn="just">
              <a:buFont typeface="+mj-lt"/>
              <a:buAutoNum type="arabicPeriod"/>
            </a:pPr>
            <a:endParaRPr lang="en-US" sz="2400" dirty="0" smtClean="0">
              <a:solidFill>
                <a:srgbClr val="000000"/>
              </a:solidFill>
            </a:endParaRPr>
          </a:p>
          <a:p>
            <a:pPr marL="914400" lvl="1" indent="-457200" algn="just">
              <a:buFont typeface="+mj-lt"/>
              <a:buAutoNum type="arabicPeriod"/>
            </a:pPr>
            <a:r>
              <a:rPr lang="en-US" sz="2400" dirty="0" smtClean="0">
                <a:solidFill>
                  <a:srgbClr val="000000"/>
                </a:solidFill>
              </a:rPr>
              <a:t>Guess the initial velocity          (Gaussian distribution with a temperature dependent variance</a:t>
            </a:r>
          </a:p>
          <a:p>
            <a:pPr marL="914400" lvl="1" indent="-457200" algn="just">
              <a:buFont typeface="+mj-lt"/>
              <a:buAutoNum type="arabicPeriod"/>
            </a:pPr>
            <a:r>
              <a:rPr lang="en-US" sz="2400" dirty="0" smtClean="0">
                <a:solidFill>
                  <a:srgbClr val="000000"/>
                </a:solidFill>
              </a:rPr>
              <a:t>Calculate the position at next time interval </a:t>
            </a:r>
          </a:p>
          <a:p>
            <a:pPr marL="914400" lvl="1" indent="-457200" algn="just">
              <a:buFont typeface="+mj-lt"/>
              <a:buAutoNum type="arabicPeriod"/>
            </a:pPr>
            <a:endParaRPr lang="en-US" sz="2400" dirty="0" smtClean="0">
              <a:solidFill>
                <a:srgbClr val="000000"/>
              </a:solidFill>
            </a:endParaRPr>
          </a:p>
          <a:p>
            <a:pPr marL="914400" lvl="1" indent="-457200" algn="just"/>
            <a:endParaRPr lang="en-US" sz="2400" dirty="0" smtClean="0">
              <a:solidFill>
                <a:srgbClr val="000000"/>
              </a:solidFill>
            </a:endParaRPr>
          </a:p>
          <a:p>
            <a:pPr marL="914400" lvl="1" indent="-457200" algn="just">
              <a:buFont typeface="+mj-lt"/>
              <a:buAutoNum type="arabicPeriod"/>
            </a:pPr>
            <a:r>
              <a:rPr lang="en-US" sz="2400" dirty="0" smtClean="0">
                <a:solidFill>
                  <a:srgbClr val="000000"/>
                </a:solidFill>
              </a:rPr>
              <a:t>Repeat 1-3 for atoms </a:t>
            </a:r>
            <a:r>
              <a:rPr lang="en-US" sz="2400" dirty="0" err="1" smtClean="0">
                <a:solidFill>
                  <a:srgbClr val="000000"/>
                </a:solidFill>
              </a:rPr>
              <a:t>i</a:t>
            </a:r>
            <a:r>
              <a:rPr lang="en-US" sz="2400" dirty="0" smtClean="0">
                <a:solidFill>
                  <a:srgbClr val="000000"/>
                </a:solidFill>
              </a:rPr>
              <a:t>=2,…,N</a:t>
            </a:r>
          </a:p>
          <a:p>
            <a:pPr marL="914400" lvl="1" indent="-457200" algn="just">
              <a:buFont typeface="+mj-lt"/>
              <a:buAutoNum type="arabicPeriod"/>
            </a:pPr>
            <a:r>
              <a:rPr lang="en-US" sz="2400" dirty="0" smtClean="0">
                <a:solidFill>
                  <a:srgbClr val="000000"/>
                </a:solidFill>
              </a:rPr>
              <a:t>Calculate the force field at the next time interval         </a:t>
            </a:r>
          </a:p>
          <a:p>
            <a:pPr marL="514350" lvl="1" indent="-514350" algn="just"/>
            <a:r>
              <a:rPr lang="en-US" sz="2400" dirty="0" smtClean="0">
                <a:solidFill>
                  <a:srgbClr val="000000"/>
                </a:solidFill>
              </a:rPr>
              <a:t>                                      using new positions of all atoms </a:t>
            </a:r>
            <a:r>
              <a:rPr lang="en-US" sz="2400" dirty="0" err="1" smtClean="0">
                <a:solidFill>
                  <a:srgbClr val="000000"/>
                </a:solidFill>
              </a:rPr>
              <a:t>i</a:t>
            </a:r>
            <a:r>
              <a:rPr lang="en-US" sz="2400" dirty="0" smtClean="0">
                <a:solidFill>
                  <a:srgbClr val="000000"/>
                </a:solidFill>
              </a:rPr>
              <a:t>=1,…,N.</a:t>
            </a:r>
          </a:p>
          <a:p>
            <a:pPr marL="914400" lvl="1" indent="-457200" algn="just">
              <a:buFont typeface="+mj-lt"/>
              <a:buAutoNum type="arabicPeriod"/>
            </a:pPr>
            <a:endParaRPr lang="en-US" sz="2400" dirty="0" smtClean="0">
              <a:solidFill>
                <a:srgbClr val="000000"/>
              </a:solidFill>
            </a:endParaRPr>
          </a:p>
          <a:p>
            <a:pPr marL="457200" indent="-457200" algn="just">
              <a:buAutoNum type="alphaUcPeriod"/>
            </a:pPr>
            <a:endParaRPr lang="en-US" sz="2400" dirty="0" smtClean="0">
              <a:solidFill>
                <a:srgbClr val="000000"/>
              </a:solidFill>
            </a:endParaRPr>
          </a:p>
        </p:txBody>
      </p:sp>
      <p:pic>
        <p:nvPicPr>
          <p:cNvPr id="9" name="Picture 8" descr="archie_logo_small.jpg"/>
          <p:cNvPicPr>
            <a:picLocks noChangeAspect="1"/>
          </p:cNvPicPr>
          <p:nvPr/>
        </p:nvPicPr>
        <p:blipFill>
          <a:blip r:embed="rId4"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5300145" cy="707886"/>
          </a:xfrm>
          <a:prstGeom prst="rect">
            <a:avLst/>
          </a:prstGeom>
          <a:noFill/>
        </p:spPr>
        <p:txBody>
          <a:bodyPr wrap="square" rtlCol="0">
            <a:spAutoFit/>
          </a:bodyPr>
          <a:lstStyle/>
          <a:p>
            <a:r>
              <a:rPr lang="en-US" sz="4000" b="1" i="1" dirty="0" smtClean="0">
                <a:solidFill>
                  <a:srgbClr val="0000FF"/>
                </a:solidFill>
              </a:rPr>
              <a:t>Trajectory calculations</a:t>
            </a:r>
            <a:endParaRPr lang="en-US" sz="4000" b="1" i="1" dirty="0">
              <a:solidFill>
                <a:srgbClr val="0000FF"/>
              </a:solidFill>
            </a:endParaRPr>
          </a:p>
        </p:txBody>
      </p:sp>
      <p:graphicFrame>
        <p:nvGraphicFramePr>
          <p:cNvPr id="6" name="Object 5"/>
          <p:cNvGraphicFramePr>
            <a:graphicFrameLocks noChangeAspect="1"/>
          </p:cNvGraphicFramePr>
          <p:nvPr/>
        </p:nvGraphicFramePr>
        <p:xfrm>
          <a:off x="4680285" y="3133196"/>
          <a:ext cx="520700" cy="368829"/>
        </p:xfrm>
        <a:graphic>
          <a:graphicData uri="http://schemas.openxmlformats.org/presentationml/2006/ole">
            <mc:AlternateContent xmlns:mc="http://schemas.openxmlformats.org/markup-compatibility/2006">
              <mc:Choice xmlns:v="urn:schemas-microsoft-com:vml" Requires="v">
                <p:oleObj spid="_x0000_s97287" name="Equation" r:id="rId5" imgW="304800" imgH="215900" progId="Equation.3">
                  <p:embed/>
                </p:oleObj>
              </mc:Choice>
              <mc:Fallback>
                <p:oleObj name="Equation" r:id="rId5" imgW="304800" imgH="215900" progId="Equation.3">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0285" y="3133196"/>
                        <a:ext cx="520700" cy="3688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43" name="Object 3"/>
          <p:cNvGraphicFramePr>
            <a:graphicFrameLocks noChangeAspect="1"/>
          </p:cNvGraphicFramePr>
          <p:nvPr/>
        </p:nvGraphicFramePr>
        <p:xfrm>
          <a:off x="5550235" y="2019300"/>
          <a:ext cx="520700" cy="368300"/>
        </p:xfrm>
        <a:graphic>
          <a:graphicData uri="http://schemas.openxmlformats.org/presentationml/2006/ole">
            <mc:AlternateContent xmlns:mc="http://schemas.openxmlformats.org/markup-compatibility/2006">
              <mc:Choice xmlns:v="urn:schemas-microsoft-com:vml" Requires="v">
                <p:oleObj spid="_x0000_s97288" name="Equation" r:id="rId7" imgW="304800" imgH="215900" progId="Equation.3">
                  <p:embed/>
                </p:oleObj>
              </mc:Choice>
              <mc:Fallback>
                <p:oleObj name="Equation" r:id="rId7" imgW="304800" imgH="215900"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0235" y="2019300"/>
                        <a:ext cx="5207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44" name="Object 4"/>
          <p:cNvGraphicFramePr>
            <a:graphicFrameLocks noChangeAspect="1"/>
          </p:cNvGraphicFramePr>
          <p:nvPr/>
        </p:nvGraphicFramePr>
        <p:xfrm>
          <a:off x="3775075" y="4213225"/>
          <a:ext cx="4594225" cy="730250"/>
        </p:xfrm>
        <a:graphic>
          <a:graphicData uri="http://schemas.openxmlformats.org/presentationml/2006/ole">
            <mc:AlternateContent xmlns:mc="http://schemas.openxmlformats.org/markup-compatibility/2006">
              <mc:Choice xmlns:v="urn:schemas-microsoft-com:vml" Requires="v">
                <p:oleObj spid="_x0000_s97289" name="Equation" r:id="rId9" imgW="2235200" imgH="355600" progId="Equation.3">
                  <p:embed/>
                </p:oleObj>
              </mc:Choice>
              <mc:Fallback>
                <p:oleObj name="Equation" r:id="rId9" imgW="2235200" imgH="355600" progId="Equation.3">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75075" y="4213225"/>
                        <a:ext cx="4594225" cy="730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46" name="Object 6"/>
          <p:cNvGraphicFramePr>
            <a:graphicFrameLocks noChangeAspect="1"/>
          </p:cNvGraphicFramePr>
          <p:nvPr/>
        </p:nvGraphicFramePr>
        <p:xfrm>
          <a:off x="5981700" y="2362200"/>
          <a:ext cx="2387600" cy="746125"/>
        </p:xfrm>
        <a:graphic>
          <a:graphicData uri="http://schemas.openxmlformats.org/presentationml/2006/ole">
            <mc:AlternateContent xmlns:mc="http://schemas.openxmlformats.org/markup-compatibility/2006">
              <mc:Choice xmlns:v="urn:schemas-microsoft-com:vml" Requires="v">
                <p:oleObj spid="_x0000_s97290" name="Equation" r:id="rId11" imgW="1422400" imgH="444500" progId="Equation.3">
                  <p:embed/>
                </p:oleObj>
              </mc:Choice>
              <mc:Fallback>
                <p:oleObj name="Equation" r:id="rId11" imgW="1422400" imgH="444500" progId="Equation.3">
                  <p:embed/>
                  <p:pic>
                    <p:nvPicPr>
                      <p:cNvPr id="0"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81700" y="2362200"/>
                        <a:ext cx="2387600" cy="746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48" name="Object 8"/>
          <p:cNvGraphicFramePr>
            <a:graphicFrameLocks noChangeAspect="1"/>
          </p:cNvGraphicFramePr>
          <p:nvPr/>
        </p:nvGraphicFramePr>
        <p:xfrm>
          <a:off x="6986588" y="3784600"/>
          <a:ext cx="965200" cy="442913"/>
        </p:xfrm>
        <a:graphic>
          <a:graphicData uri="http://schemas.openxmlformats.org/presentationml/2006/ole">
            <mc:AlternateContent xmlns:mc="http://schemas.openxmlformats.org/markup-compatibility/2006">
              <mc:Choice xmlns:v="urn:schemas-microsoft-com:vml" Requires="v">
                <p:oleObj spid="_x0000_s97291" name="Equation" r:id="rId13" imgW="469900" imgH="215900" progId="Equation.3">
                  <p:embed/>
                </p:oleObj>
              </mc:Choice>
              <mc:Fallback>
                <p:oleObj name="Equation" r:id="rId13" imgW="469900" imgH="215900" progId="Equation.3">
                  <p:embed/>
                  <p:pic>
                    <p:nvPicPr>
                      <p:cNvPr id="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86588" y="3784600"/>
                        <a:ext cx="965200"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49" name="Object 9"/>
          <p:cNvGraphicFramePr>
            <a:graphicFrameLocks noChangeAspect="1"/>
          </p:cNvGraphicFramePr>
          <p:nvPr/>
        </p:nvGraphicFramePr>
        <p:xfrm>
          <a:off x="7568967" y="5313362"/>
          <a:ext cx="1282700" cy="465138"/>
        </p:xfrm>
        <a:graphic>
          <a:graphicData uri="http://schemas.openxmlformats.org/presentationml/2006/ole">
            <mc:AlternateContent xmlns:mc="http://schemas.openxmlformats.org/markup-compatibility/2006">
              <mc:Choice xmlns:v="urn:schemas-microsoft-com:vml" Requires="v">
                <p:oleObj spid="_x0000_s97292" name="Equation" r:id="rId15" imgW="736600" imgH="266700" progId="Equation.3">
                  <p:embed/>
                </p:oleObj>
              </mc:Choice>
              <mc:Fallback>
                <p:oleObj name="Equation" r:id="rId15" imgW="736600" imgH="266700" progId="Equation.3">
                  <p:embed/>
                  <p:pic>
                    <p:nvPicPr>
                      <p:cNvPr id="0" name="Picture 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68967" y="5313362"/>
                        <a:ext cx="1282700" cy="465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50" name="Object 10"/>
          <p:cNvGraphicFramePr>
            <a:graphicFrameLocks noChangeAspect="1"/>
          </p:cNvGraphicFramePr>
          <p:nvPr/>
        </p:nvGraphicFramePr>
        <p:xfrm>
          <a:off x="1231900" y="5664200"/>
          <a:ext cx="1905000" cy="411162"/>
        </p:xfrm>
        <a:graphic>
          <a:graphicData uri="http://schemas.openxmlformats.org/presentationml/2006/ole">
            <mc:AlternateContent xmlns:mc="http://schemas.openxmlformats.org/markup-compatibility/2006">
              <mc:Choice xmlns:v="urn:schemas-microsoft-com:vml" Requires="v">
                <p:oleObj spid="_x0000_s97293" name="Equation" r:id="rId17" imgW="1117600" imgH="241300" progId="Equation.3">
                  <p:embed/>
                </p:oleObj>
              </mc:Choice>
              <mc:Fallback>
                <p:oleObj name="Equation" r:id="rId17" imgW="1117600" imgH="241300" progId="Equation.3">
                  <p:embed/>
                  <p:pic>
                    <p:nvPicPr>
                      <p:cNvPr id="0" name="Picture 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31900" y="5664200"/>
                        <a:ext cx="1905000" cy="411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3" cstate="print"/>
          <a:srcRect l="41486"/>
          <a:stretch>
            <a:fillRect/>
          </a:stretch>
        </p:blipFill>
        <p:spPr bwMode="auto">
          <a:xfrm>
            <a:off x="0" y="1200149"/>
            <a:ext cx="4419935" cy="5292223"/>
          </a:xfrm>
          <a:prstGeom prst="rect">
            <a:avLst/>
          </a:prstGeom>
          <a:noFill/>
        </p:spPr>
      </p:pic>
      <p:sp>
        <p:nvSpPr>
          <p:cNvPr id="8" name="TextBox 7"/>
          <p:cNvSpPr txBox="1"/>
          <p:nvPr/>
        </p:nvSpPr>
        <p:spPr>
          <a:xfrm>
            <a:off x="611089" y="1581150"/>
            <a:ext cx="8177078" cy="5201423"/>
          </a:xfrm>
          <a:prstGeom prst="rect">
            <a:avLst/>
          </a:prstGeom>
          <a:noFill/>
        </p:spPr>
        <p:txBody>
          <a:bodyPr wrap="square" rtlCol="0">
            <a:spAutoFit/>
          </a:bodyPr>
          <a:lstStyle/>
          <a:p>
            <a:pPr marL="514350" indent="-514350" algn="just"/>
            <a:r>
              <a:rPr lang="en-US" sz="2400" dirty="0" smtClean="0">
                <a:solidFill>
                  <a:srgbClr val="000000"/>
                </a:solidFill>
              </a:rPr>
              <a:t>For atom </a:t>
            </a:r>
            <a:r>
              <a:rPr lang="en-US" sz="2400" dirty="0" err="1" smtClean="0">
                <a:solidFill>
                  <a:srgbClr val="000000"/>
                </a:solidFill>
              </a:rPr>
              <a:t>i</a:t>
            </a:r>
            <a:r>
              <a:rPr lang="en-US" sz="2400" dirty="0" smtClean="0">
                <a:solidFill>
                  <a:srgbClr val="000000"/>
                </a:solidFill>
              </a:rPr>
              <a:t>=1:</a:t>
            </a:r>
          </a:p>
          <a:p>
            <a:pPr marL="914400" lvl="1" indent="-457200" algn="just">
              <a:buFont typeface="+mj-lt"/>
              <a:buAutoNum type="arabicPeriod" startAt="6"/>
            </a:pPr>
            <a:r>
              <a:rPr lang="en-US" sz="2400" dirty="0" smtClean="0">
                <a:solidFill>
                  <a:srgbClr val="000000"/>
                </a:solidFill>
              </a:rPr>
              <a:t>Calculate the acceleration             at the next time interval</a:t>
            </a:r>
          </a:p>
          <a:p>
            <a:pPr marL="914400" lvl="1" indent="-457200" algn="just">
              <a:buFont typeface="+mj-lt"/>
              <a:buAutoNum type="arabicPeriod" startAt="6"/>
            </a:pPr>
            <a:endParaRPr lang="en-US" sz="2400" dirty="0" smtClean="0">
              <a:solidFill>
                <a:srgbClr val="000000"/>
              </a:solidFill>
            </a:endParaRPr>
          </a:p>
          <a:p>
            <a:pPr marL="914400" lvl="1" indent="-457200" algn="just">
              <a:buFont typeface="+mj-lt"/>
              <a:buAutoNum type="arabicPeriod" startAt="6"/>
            </a:pPr>
            <a:endParaRPr lang="en-US" sz="2400" dirty="0" smtClean="0">
              <a:solidFill>
                <a:srgbClr val="000000"/>
              </a:solidFill>
            </a:endParaRPr>
          </a:p>
          <a:p>
            <a:pPr marL="914400" lvl="1" indent="-457200" algn="just"/>
            <a:endParaRPr lang="en-US" sz="1000" dirty="0" smtClean="0">
              <a:solidFill>
                <a:srgbClr val="000000"/>
              </a:solidFill>
            </a:endParaRPr>
          </a:p>
          <a:p>
            <a:pPr marL="914400" lvl="1" indent="-457200" algn="just">
              <a:buFont typeface="+mj-lt"/>
              <a:buAutoNum type="arabicPeriod" startAt="6"/>
            </a:pPr>
            <a:r>
              <a:rPr lang="en-US" sz="2400" dirty="0" smtClean="0">
                <a:solidFill>
                  <a:srgbClr val="000000"/>
                </a:solidFill>
              </a:rPr>
              <a:t>Calculate the velocity at the next half- time interval </a:t>
            </a:r>
          </a:p>
          <a:p>
            <a:pPr marL="914400" lvl="1" indent="-457200" algn="just">
              <a:buFont typeface="+mj-lt"/>
              <a:buAutoNum type="arabicPeriod" startAt="6"/>
            </a:pPr>
            <a:endParaRPr lang="en-US" sz="2400" dirty="0" smtClean="0">
              <a:solidFill>
                <a:srgbClr val="000000"/>
              </a:solidFill>
            </a:endParaRPr>
          </a:p>
          <a:p>
            <a:pPr marL="914400" lvl="1" indent="-457200" algn="just">
              <a:buFont typeface="+mj-lt"/>
              <a:buAutoNum type="arabicPeriod" startAt="6"/>
            </a:pPr>
            <a:endParaRPr lang="en-US" sz="2400" dirty="0" smtClean="0">
              <a:solidFill>
                <a:srgbClr val="000000"/>
              </a:solidFill>
            </a:endParaRPr>
          </a:p>
          <a:p>
            <a:pPr marL="914400" lvl="1" indent="-457200" algn="just"/>
            <a:endParaRPr lang="en-US" sz="1000" dirty="0" smtClean="0">
              <a:solidFill>
                <a:srgbClr val="000000"/>
              </a:solidFill>
            </a:endParaRPr>
          </a:p>
          <a:p>
            <a:pPr marL="914400" lvl="1" indent="-457200" algn="just">
              <a:buFont typeface="+mj-lt"/>
              <a:buAutoNum type="arabicPeriod" startAt="6"/>
            </a:pPr>
            <a:r>
              <a:rPr lang="en-US" sz="2400" dirty="0" smtClean="0">
                <a:solidFill>
                  <a:srgbClr val="000000"/>
                </a:solidFill>
              </a:rPr>
              <a:t>Calculate the velocity                 at the next time interval</a:t>
            </a:r>
          </a:p>
          <a:p>
            <a:pPr marL="914400" lvl="1" indent="-457200" algn="just">
              <a:buFont typeface="+mj-lt"/>
              <a:buAutoNum type="arabicPeriod" startAt="6"/>
            </a:pPr>
            <a:endParaRPr lang="en-US" sz="2400" dirty="0" smtClean="0">
              <a:solidFill>
                <a:srgbClr val="000000"/>
              </a:solidFill>
            </a:endParaRPr>
          </a:p>
          <a:p>
            <a:pPr marL="914400" lvl="1" indent="-457200" algn="just">
              <a:buFont typeface="+mj-lt"/>
              <a:buAutoNum type="arabicPeriod" startAt="6"/>
            </a:pPr>
            <a:endParaRPr lang="en-US" sz="2400" dirty="0" smtClean="0">
              <a:solidFill>
                <a:srgbClr val="000000"/>
              </a:solidFill>
            </a:endParaRPr>
          </a:p>
          <a:p>
            <a:pPr marL="914400" lvl="1" indent="-457200" algn="just">
              <a:buFont typeface="+mj-lt"/>
              <a:buAutoNum type="arabicPeriod" startAt="6"/>
            </a:pPr>
            <a:r>
              <a:rPr lang="en-US" sz="2400" dirty="0" smtClean="0">
                <a:solidFill>
                  <a:srgbClr val="000000"/>
                </a:solidFill>
              </a:rPr>
              <a:t>Repeat for atoms </a:t>
            </a:r>
            <a:r>
              <a:rPr lang="en-US" sz="2400" dirty="0" err="1" smtClean="0">
                <a:solidFill>
                  <a:srgbClr val="000000"/>
                </a:solidFill>
              </a:rPr>
              <a:t>i</a:t>
            </a:r>
            <a:r>
              <a:rPr lang="en-US" sz="2400" dirty="0" smtClean="0">
                <a:solidFill>
                  <a:srgbClr val="000000"/>
                </a:solidFill>
              </a:rPr>
              <a:t>=2,…,N </a:t>
            </a:r>
          </a:p>
          <a:p>
            <a:pPr marL="914400" lvl="1" indent="-457200" algn="just">
              <a:buFont typeface="+mj-lt"/>
              <a:buAutoNum type="arabicPeriod" startAt="6"/>
            </a:pPr>
            <a:r>
              <a:rPr lang="en-US" sz="2400" dirty="0" smtClean="0">
                <a:solidFill>
                  <a:srgbClr val="000000"/>
                </a:solidFill>
              </a:rPr>
              <a:t>Repeat  3-9</a:t>
            </a:r>
          </a:p>
          <a:p>
            <a:pPr marL="914400" lvl="1" indent="-457200" algn="just">
              <a:buFont typeface="+mj-lt"/>
              <a:buAutoNum type="arabicPeriod" startAt="6"/>
            </a:pPr>
            <a:r>
              <a:rPr lang="en-US" sz="2400" dirty="0" smtClean="0">
                <a:solidFill>
                  <a:srgbClr val="000000"/>
                </a:solidFill>
              </a:rPr>
              <a:t>At given intervals rescale velocities to given temperature</a:t>
            </a:r>
          </a:p>
        </p:txBody>
      </p:sp>
      <p:pic>
        <p:nvPicPr>
          <p:cNvPr id="9" name="Picture 8" descr="archie_logo_small.jpg"/>
          <p:cNvPicPr>
            <a:picLocks noChangeAspect="1"/>
          </p:cNvPicPr>
          <p:nvPr/>
        </p:nvPicPr>
        <p:blipFill>
          <a:blip r:embed="rId4"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5630345" cy="707886"/>
          </a:xfrm>
          <a:prstGeom prst="rect">
            <a:avLst/>
          </a:prstGeom>
          <a:noFill/>
        </p:spPr>
        <p:txBody>
          <a:bodyPr wrap="square" rtlCol="0">
            <a:spAutoFit/>
          </a:bodyPr>
          <a:lstStyle/>
          <a:p>
            <a:r>
              <a:rPr lang="en-US" sz="4000" b="1" i="1" dirty="0" smtClean="0">
                <a:solidFill>
                  <a:srgbClr val="0000FF"/>
                </a:solidFill>
              </a:rPr>
              <a:t>Trajectory calculations </a:t>
            </a:r>
            <a:r>
              <a:rPr lang="en-US" sz="4000" b="1" i="1" dirty="0" err="1" smtClean="0">
                <a:solidFill>
                  <a:srgbClr val="0000FF"/>
                </a:solidFill>
              </a:rPr>
              <a:t>cd</a:t>
            </a:r>
            <a:endParaRPr lang="en-US" sz="4000" b="1" i="1" dirty="0">
              <a:solidFill>
                <a:srgbClr val="0000FF"/>
              </a:solidFill>
            </a:endParaRPr>
          </a:p>
        </p:txBody>
      </p:sp>
      <p:graphicFrame>
        <p:nvGraphicFramePr>
          <p:cNvPr id="6" name="Object 5"/>
          <p:cNvGraphicFramePr>
            <a:graphicFrameLocks noChangeAspect="1"/>
          </p:cNvGraphicFramePr>
          <p:nvPr/>
        </p:nvGraphicFramePr>
        <p:xfrm>
          <a:off x="4875213" y="2044700"/>
          <a:ext cx="839787" cy="303003"/>
        </p:xfrm>
        <a:graphic>
          <a:graphicData uri="http://schemas.openxmlformats.org/presentationml/2006/ole">
            <mc:AlternateContent xmlns:mc="http://schemas.openxmlformats.org/markup-compatibility/2006">
              <mc:Choice xmlns:v="urn:schemas-microsoft-com:vml" Requires="v">
                <p:oleObj spid="_x0000_s62479" name="Equation" r:id="rId5" imgW="596900" imgH="215900" progId="Equation.3">
                  <p:embed/>
                </p:oleObj>
              </mc:Choice>
              <mc:Fallback>
                <p:oleObj name="Equation" r:id="rId5" imgW="596900" imgH="2159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5213" y="2044700"/>
                        <a:ext cx="839787" cy="3030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45" name="Object 5"/>
          <p:cNvGraphicFramePr>
            <a:graphicFrameLocks noChangeAspect="1"/>
          </p:cNvGraphicFramePr>
          <p:nvPr/>
        </p:nvGraphicFramePr>
        <p:xfrm>
          <a:off x="4875213" y="2449303"/>
          <a:ext cx="3494087" cy="783876"/>
        </p:xfrm>
        <a:graphic>
          <a:graphicData uri="http://schemas.openxmlformats.org/presentationml/2006/ole">
            <mc:AlternateContent xmlns:mc="http://schemas.openxmlformats.org/markup-compatibility/2006">
              <mc:Choice xmlns:v="urn:schemas-microsoft-com:vml" Requires="v">
                <p:oleObj spid="_x0000_s62480" name="Equation" r:id="rId7" imgW="1981200" imgH="444500" progId="Equation.3">
                  <p:embed/>
                </p:oleObj>
              </mc:Choice>
              <mc:Fallback>
                <p:oleObj name="Equation" r:id="rId7" imgW="1981200" imgH="444500"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5213" y="2449303"/>
                        <a:ext cx="3494087" cy="7838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72" name="Object 8"/>
          <p:cNvGraphicFramePr>
            <a:graphicFrameLocks noChangeAspect="1"/>
          </p:cNvGraphicFramePr>
          <p:nvPr/>
        </p:nvGraphicFramePr>
        <p:xfrm>
          <a:off x="3797300" y="4902200"/>
          <a:ext cx="4572000" cy="787400"/>
        </p:xfrm>
        <a:graphic>
          <a:graphicData uri="http://schemas.openxmlformats.org/presentationml/2006/ole">
            <mc:AlternateContent xmlns:mc="http://schemas.openxmlformats.org/markup-compatibility/2006">
              <mc:Choice xmlns:v="urn:schemas-microsoft-com:vml" Requires="v">
                <p:oleObj spid="_x0000_s62481" name="Equation" r:id="rId9" imgW="2286000" imgH="393700" progId="Equation.3">
                  <p:embed/>
                </p:oleObj>
              </mc:Choice>
              <mc:Fallback>
                <p:oleObj name="Equation" r:id="rId9" imgW="2286000" imgH="393700" progId="Equation.3">
                  <p:embed/>
                  <p:pic>
                    <p:nvPicPr>
                      <p:cNvPr id="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97300" y="4902200"/>
                        <a:ext cx="45720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77" name="Object 13"/>
          <p:cNvGraphicFramePr>
            <a:graphicFrameLocks noChangeAspect="1"/>
          </p:cNvGraphicFramePr>
          <p:nvPr/>
        </p:nvGraphicFramePr>
        <p:xfrm>
          <a:off x="4297363" y="4491038"/>
          <a:ext cx="998537" cy="368300"/>
        </p:xfrm>
        <a:graphic>
          <a:graphicData uri="http://schemas.openxmlformats.org/presentationml/2006/ole">
            <mc:AlternateContent xmlns:mc="http://schemas.openxmlformats.org/markup-compatibility/2006">
              <mc:Choice xmlns:v="urn:schemas-microsoft-com:vml" Requires="v">
                <p:oleObj spid="_x0000_s62482" name="Equation" r:id="rId11" imgW="584200" imgH="215900" progId="Equation.3">
                  <p:embed/>
                </p:oleObj>
              </mc:Choice>
              <mc:Fallback>
                <p:oleObj name="Equation" r:id="rId11" imgW="584200" imgH="215900" progId="Equation.3">
                  <p:embed/>
                  <p:pic>
                    <p:nvPicPr>
                      <p:cNvPr id="0"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97363" y="4491038"/>
                        <a:ext cx="998537"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78" name="Object 14"/>
          <p:cNvGraphicFramePr>
            <a:graphicFrameLocks noChangeAspect="1"/>
          </p:cNvGraphicFramePr>
          <p:nvPr/>
        </p:nvGraphicFramePr>
        <p:xfrm>
          <a:off x="4981575" y="3694113"/>
          <a:ext cx="3429000" cy="787400"/>
        </p:xfrm>
        <a:graphic>
          <a:graphicData uri="http://schemas.openxmlformats.org/presentationml/2006/ole">
            <mc:AlternateContent xmlns:mc="http://schemas.openxmlformats.org/markup-compatibility/2006">
              <mc:Choice xmlns:v="urn:schemas-microsoft-com:vml" Requires="v">
                <p:oleObj spid="_x0000_s62483" name="Equation" r:id="rId13" imgW="1714500" imgH="393700" progId="Equation.3">
                  <p:embed/>
                </p:oleObj>
              </mc:Choice>
              <mc:Fallback>
                <p:oleObj name="Equation" r:id="rId13" imgW="1714500" imgH="393700" progId="Equation.3">
                  <p:embed/>
                  <p:pic>
                    <p:nvPicPr>
                      <p:cNvPr id="0"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81575" y="3694113"/>
                        <a:ext cx="34290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5630345" cy="707886"/>
          </a:xfrm>
          <a:prstGeom prst="rect">
            <a:avLst/>
          </a:prstGeom>
          <a:noFill/>
        </p:spPr>
        <p:txBody>
          <a:bodyPr wrap="square" rtlCol="0">
            <a:spAutoFit/>
          </a:bodyPr>
          <a:lstStyle/>
          <a:p>
            <a:r>
              <a:rPr lang="en-US" sz="4000" b="1" i="1" dirty="0" smtClean="0">
                <a:solidFill>
                  <a:srgbClr val="0000FF"/>
                </a:solidFill>
              </a:rPr>
              <a:t>Ensembles</a:t>
            </a:r>
            <a:endParaRPr lang="en-US" sz="4000" b="1" i="1" dirty="0">
              <a:solidFill>
                <a:srgbClr val="0000FF"/>
              </a:solidFill>
            </a:endParaRPr>
          </a:p>
        </p:txBody>
      </p:sp>
      <p:sp>
        <p:nvSpPr>
          <p:cNvPr id="11" name="TextBox 10"/>
          <p:cNvSpPr txBox="1"/>
          <p:nvPr/>
        </p:nvSpPr>
        <p:spPr>
          <a:xfrm>
            <a:off x="611089" y="1581150"/>
            <a:ext cx="8177078" cy="4524315"/>
          </a:xfrm>
          <a:prstGeom prst="rect">
            <a:avLst/>
          </a:prstGeom>
          <a:noFill/>
        </p:spPr>
        <p:txBody>
          <a:bodyPr wrap="square" rtlCol="0">
            <a:spAutoFit/>
          </a:bodyPr>
          <a:lstStyle/>
          <a:p>
            <a:pPr algn="just"/>
            <a:r>
              <a:rPr lang="en-US" sz="2400" b="1" dirty="0" err="1" smtClean="0">
                <a:solidFill>
                  <a:srgbClr val="0000FF"/>
                </a:solidFill>
              </a:rPr>
              <a:t>Microcanonical</a:t>
            </a:r>
            <a:r>
              <a:rPr lang="en-US" sz="2400" b="1" dirty="0" smtClean="0">
                <a:solidFill>
                  <a:srgbClr val="0000FF"/>
                </a:solidFill>
              </a:rPr>
              <a:t> ensemble (NVE) </a:t>
            </a:r>
            <a:r>
              <a:rPr lang="en-US" sz="2400" dirty="0" smtClean="0"/>
              <a:t>– number of atoms (N), the system volume (V) and the total energy (E) are conserved. </a:t>
            </a:r>
            <a:r>
              <a:rPr lang="en-US" sz="2400" b="1" dirty="0" smtClean="0">
                <a:solidFill>
                  <a:srgbClr val="0000FF"/>
                </a:solidFill>
              </a:rPr>
              <a:t>Canonical ensemble (NVT) </a:t>
            </a:r>
            <a:r>
              <a:rPr lang="en-US" sz="2400" dirty="0" smtClean="0"/>
              <a:t>- number of atoms (N), the system volume (V) and the temperature (T) are conserved. Energy is exchanged with a thermostat. </a:t>
            </a:r>
          </a:p>
          <a:p>
            <a:pPr algn="just"/>
            <a:r>
              <a:rPr lang="en-US" sz="2400" b="1" dirty="0" smtClean="0">
                <a:solidFill>
                  <a:srgbClr val="0000FF"/>
                </a:solidFill>
              </a:rPr>
              <a:t>Isothermal-isobaric ensemble (NPT) </a:t>
            </a:r>
            <a:r>
              <a:rPr lang="en-US" sz="2400" dirty="0" smtClean="0"/>
              <a:t>- number of atoms (N), the system pressure (P) and the temperature (T) are conserved. Thermostat and a </a:t>
            </a:r>
            <a:r>
              <a:rPr lang="en-US" sz="2400" dirty="0" err="1" smtClean="0"/>
              <a:t>barostat</a:t>
            </a:r>
            <a:r>
              <a:rPr lang="en-US" sz="2400" dirty="0" smtClean="0"/>
              <a:t> are needed.</a:t>
            </a:r>
          </a:p>
          <a:p>
            <a:pPr algn="just"/>
            <a:endParaRPr lang="en-US" sz="2400" dirty="0" smtClean="0"/>
          </a:p>
          <a:p>
            <a:pPr algn="just"/>
            <a:r>
              <a:rPr lang="en-US" sz="2400" dirty="0" smtClean="0"/>
              <a:t>Basing on positions and velocities we have to calculate statistical quantities. </a:t>
            </a:r>
          </a:p>
          <a:p>
            <a:pPr algn="just"/>
            <a:endParaRPr lang="en-US" sz="2400" dirty="0" smtClean="0"/>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3"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4"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5630345" cy="707886"/>
          </a:xfrm>
          <a:prstGeom prst="rect">
            <a:avLst/>
          </a:prstGeom>
          <a:noFill/>
        </p:spPr>
        <p:txBody>
          <a:bodyPr wrap="square" rtlCol="0">
            <a:spAutoFit/>
          </a:bodyPr>
          <a:lstStyle/>
          <a:p>
            <a:r>
              <a:rPr lang="en-US" sz="4000" b="1" i="1" dirty="0" smtClean="0">
                <a:solidFill>
                  <a:srgbClr val="0000FF"/>
                </a:solidFill>
              </a:rPr>
              <a:t>Simulation temperature</a:t>
            </a:r>
            <a:endParaRPr lang="en-US" sz="4000" b="1" i="1" dirty="0">
              <a:solidFill>
                <a:srgbClr val="0000FF"/>
              </a:solidFill>
            </a:endParaRPr>
          </a:p>
        </p:txBody>
      </p:sp>
      <p:sp>
        <p:nvSpPr>
          <p:cNvPr id="11" name="TextBox 10"/>
          <p:cNvSpPr txBox="1"/>
          <p:nvPr/>
        </p:nvSpPr>
        <p:spPr>
          <a:xfrm>
            <a:off x="611089" y="1581150"/>
            <a:ext cx="8177078" cy="5047535"/>
          </a:xfrm>
          <a:prstGeom prst="rect">
            <a:avLst/>
          </a:prstGeom>
          <a:noFill/>
        </p:spPr>
        <p:txBody>
          <a:bodyPr wrap="square" rtlCol="0">
            <a:spAutoFit/>
          </a:bodyPr>
          <a:lstStyle/>
          <a:p>
            <a:pPr algn="just"/>
            <a:r>
              <a:rPr lang="en-US" sz="2400" dirty="0" smtClean="0"/>
              <a:t>Temperature is a </a:t>
            </a:r>
            <a:r>
              <a:rPr lang="en-US" sz="2400" b="1" dirty="0" smtClean="0">
                <a:solidFill>
                  <a:srgbClr val="0000FF"/>
                </a:solidFill>
              </a:rPr>
              <a:t>statistical quantity </a:t>
            </a:r>
            <a:r>
              <a:rPr lang="en-US" sz="2400" dirty="0" smtClean="0"/>
              <a:t>which has to be expressed as a function of positions and </a:t>
            </a:r>
            <a:r>
              <a:rPr lang="en-US" sz="2400" dirty="0" err="1" smtClean="0"/>
              <a:t>momenta</a:t>
            </a:r>
            <a:r>
              <a:rPr lang="en-US" sz="2400" dirty="0" smtClean="0"/>
              <a:t> of all particles in the system. For a system containing large enough number of atoms the </a:t>
            </a:r>
            <a:r>
              <a:rPr lang="en-US" sz="2400" b="1" dirty="0" smtClean="0">
                <a:solidFill>
                  <a:srgbClr val="0000FF"/>
                </a:solidFill>
              </a:rPr>
              <a:t>temperature can be estimated from the kinetic energy</a:t>
            </a:r>
            <a:r>
              <a:rPr lang="en-US" sz="2400" dirty="0" smtClean="0"/>
              <a:t>:</a:t>
            </a:r>
          </a:p>
          <a:p>
            <a:pPr algn="just"/>
            <a:endParaRPr lang="en-US" sz="2400" dirty="0" smtClean="0"/>
          </a:p>
          <a:p>
            <a:pPr algn="just"/>
            <a:endParaRPr lang="en-US" sz="2400" dirty="0" smtClean="0"/>
          </a:p>
          <a:p>
            <a:pPr algn="just"/>
            <a:endParaRPr lang="en-US" sz="1000" dirty="0" smtClean="0"/>
          </a:p>
          <a:p>
            <a:pPr algn="just"/>
            <a:r>
              <a:rPr lang="en-US" sz="2400" dirty="0" smtClean="0"/>
              <a:t>where </a:t>
            </a:r>
            <a:r>
              <a:rPr lang="en-US" sz="2400" i="1" dirty="0" err="1" smtClean="0"/>
              <a:t>N</a:t>
            </a:r>
            <a:r>
              <a:rPr lang="en-US" sz="2400" i="1" baseline="-25000" dirty="0" err="1" smtClean="0"/>
              <a:t>f</a:t>
            </a:r>
            <a:r>
              <a:rPr lang="en-US" sz="2400" dirty="0" smtClean="0"/>
              <a:t> is number of degreed of freedom in the system with </a:t>
            </a:r>
            <a:r>
              <a:rPr lang="en-US" sz="2400" i="1" dirty="0" smtClean="0"/>
              <a:t>N</a:t>
            </a:r>
            <a:r>
              <a:rPr lang="en-US" sz="2400" dirty="0" smtClean="0"/>
              <a:t> particles (atoms) and </a:t>
            </a:r>
            <a:r>
              <a:rPr lang="en-US" sz="2400" i="1" dirty="0" smtClean="0"/>
              <a:t>K</a:t>
            </a:r>
            <a:r>
              <a:rPr lang="en-US" sz="2400" i="1" baseline="-25000" dirty="0" smtClean="0"/>
              <a:t>B</a:t>
            </a:r>
            <a:r>
              <a:rPr lang="en-US" sz="2400" dirty="0" smtClean="0"/>
              <a:t> is </a:t>
            </a:r>
            <a:r>
              <a:rPr lang="en-US" sz="2400" dirty="0" err="1" smtClean="0"/>
              <a:t>Boltzman</a:t>
            </a:r>
            <a:r>
              <a:rPr lang="en-US" sz="2400" dirty="0" smtClean="0"/>
              <a:t> constant =1.38x10</a:t>
            </a:r>
            <a:r>
              <a:rPr lang="en-US" sz="2400" baseline="30000" dirty="0" smtClean="0"/>
              <a:t>-23</a:t>
            </a:r>
            <a:r>
              <a:rPr lang="en-US" sz="2400" dirty="0" smtClean="0"/>
              <a:t>         </a:t>
            </a:r>
          </a:p>
          <a:p>
            <a:pPr algn="just"/>
            <a:endParaRPr lang="en-US" sz="2400" dirty="0" smtClean="0"/>
          </a:p>
          <a:p>
            <a:pPr algn="just"/>
            <a:r>
              <a:rPr lang="en-US" sz="2400" b="1" dirty="0" smtClean="0">
                <a:solidFill>
                  <a:srgbClr val="0000FF"/>
                </a:solidFill>
              </a:rPr>
              <a:t>Temperature depends on time </a:t>
            </a:r>
            <a:r>
              <a:rPr lang="en-US" sz="2400" dirty="0" smtClean="0"/>
              <a:t>because positions and velocities depend on time</a:t>
            </a:r>
          </a:p>
          <a:p>
            <a:pPr algn="just"/>
            <a:endParaRPr lang="en-US" sz="2400" dirty="0" smtClean="0"/>
          </a:p>
          <a:p>
            <a:pPr algn="just"/>
            <a:endParaRPr lang="en-US" sz="2400" dirty="0" smtClean="0"/>
          </a:p>
        </p:txBody>
      </p:sp>
      <p:graphicFrame>
        <p:nvGraphicFramePr>
          <p:cNvPr id="12" name="Object 11"/>
          <p:cNvGraphicFramePr>
            <a:graphicFrameLocks noChangeAspect="1"/>
          </p:cNvGraphicFramePr>
          <p:nvPr/>
        </p:nvGraphicFramePr>
        <p:xfrm>
          <a:off x="3573463" y="3149600"/>
          <a:ext cx="2371725" cy="742950"/>
        </p:xfrm>
        <a:graphic>
          <a:graphicData uri="http://schemas.openxmlformats.org/presentationml/2006/ole">
            <mc:AlternateContent xmlns:mc="http://schemas.openxmlformats.org/markup-compatibility/2006">
              <mc:Choice xmlns:v="urn:schemas-microsoft-com:vml" Requires="v">
                <p:oleObj spid="_x0000_s64522" name="Equation" r:id="rId5" imgW="1257300" imgH="393700" progId="Equation.3">
                  <p:embed/>
                </p:oleObj>
              </mc:Choice>
              <mc:Fallback>
                <p:oleObj name="Equation" r:id="rId5" imgW="1257300" imgH="393700" progId="Equation.3">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3463" y="3149600"/>
                        <a:ext cx="2371725" cy="74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7835564" y="4267200"/>
          <a:ext cx="546435" cy="546435"/>
        </p:xfrm>
        <a:graphic>
          <a:graphicData uri="http://schemas.openxmlformats.org/presentationml/2006/ole">
            <mc:AlternateContent xmlns:mc="http://schemas.openxmlformats.org/markup-compatibility/2006">
              <mc:Choice xmlns:v="urn:schemas-microsoft-com:vml" Requires="v">
                <p:oleObj spid="_x0000_s64523" name="Equation" r:id="rId7" imgW="381000" imgH="381000" progId="Equation.3">
                  <p:embed/>
                </p:oleObj>
              </mc:Choice>
              <mc:Fallback>
                <p:oleObj name="Equation" r:id="rId7" imgW="381000" imgH="381000" progId="Equation.3">
                  <p:embed/>
                  <p:pic>
                    <p:nvPicPr>
                      <p:cNvPr id="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35564" y="4267200"/>
                        <a:ext cx="546435" cy="5464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nvGraphicFramePr>
        <p:xfrm>
          <a:off x="3663950" y="5586078"/>
          <a:ext cx="2113320" cy="896144"/>
        </p:xfrm>
        <a:graphic>
          <a:graphicData uri="http://schemas.openxmlformats.org/presentationml/2006/ole">
            <mc:AlternateContent xmlns:mc="http://schemas.openxmlformats.org/markup-compatibility/2006">
              <mc:Choice xmlns:v="urn:schemas-microsoft-com:vml" Requires="v">
                <p:oleObj spid="_x0000_s64524" name="Equation" r:id="rId9" imgW="1079500" imgH="457200" progId="Equation.3">
                  <p:embed/>
                </p:oleObj>
              </mc:Choice>
              <mc:Fallback>
                <p:oleObj name="Equation" r:id="rId9" imgW="1079500" imgH="457200" progId="Equation.3">
                  <p:embed/>
                  <p:pic>
                    <p:nvPicPr>
                      <p:cNvPr id="0"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63950" y="5586078"/>
                        <a:ext cx="2113320" cy="8961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5630345" cy="707886"/>
          </a:xfrm>
          <a:prstGeom prst="rect">
            <a:avLst/>
          </a:prstGeom>
          <a:noFill/>
        </p:spPr>
        <p:txBody>
          <a:bodyPr wrap="square" rtlCol="0">
            <a:spAutoFit/>
          </a:bodyPr>
          <a:lstStyle/>
          <a:p>
            <a:r>
              <a:rPr lang="en-US" sz="4000" b="1" i="1" dirty="0" smtClean="0">
                <a:solidFill>
                  <a:srgbClr val="0000FF"/>
                </a:solidFill>
              </a:rPr>
              <a:t>Thermostats</a:t>
            </a:r>
            <a:endParaRPr lang="en-US" sz="4000" b="1" i="1" dirty="0">
              <a:solidFill>
                <a:srgbClr val="0000FF"/>
              </a:solidFill>
            </a:endParaRPr>
          </a:p>
        </p:txBody>
      </p:sp>
      <p:sp>
        <p:nvSpPr>
          <p:cNvPr id="11" name="TextBox 10"/>
          <p:cNvSpPr txBox="1"/>
          <p:nvPr/>
        </p:nvSpPr>
        <p:spPr>
          <a:xfrm>
            <a:off x="611089" y="1581150"/>
            <a:ext cx="8177078" cy="3785652"/>
          </a:xfrm>
          <a:prstGeom prst="rect">
            <a:avLst/>
          </a:prstGeom>
          <a:noFill/>
        </p:spPr>
        <p:txBody>
          <a:bodyPr wrap="square" rtlCol="0">
            <a:spAutoFit/>
          </a:bodyPr>
          <a:lstStyle/>
          <a:p>
            <a:pPr algn="just"/>
            <a:r>
              <a:rPr lang="en-US" sz="2400" dirty="0" smtClean="0"/>
              <a:t>Thermostats are algorithms to re-scale the velocities of particles to control the simulation temperature.</a:t>
            </a:r>
          </a:p>
          <a:p>
            <a:pPr algn="just"/>
            <a:endParaRPr lang="en-US" sz="2400" dirty="0" smtClean="0"/>
          </a:p>
          <a:p>
            <a:pPr algn="just"/>
            <a:r>
              <a:rPr lang="en-US" sz="2400" b="1" dirty="0" err="1" smtClean="0">
                <a:solidFill>
                  <a:srgbClr val="0000FF"/>
                </a:solidFill>
              </a:rPr>
              <a:t>Berendsen</a:t>
            </a:r>
            <a:r>
              <a:rPr lang="en-US" sz="2400" b="1" dirty="0" smtClean="0">
                <a:solidFill>
                  <a:srgbClr val="0000FF"/>
                </a:solidFill>
              </a:rPr>
              <a:t> thermostat </a:t>
            </a:r>
            <a:r>
              <a:rPr lang="en-US" sz="2400" dirty="0" smtClean="0"/>
              <a:t>– the most straight forward method, not very accurate </a:t>
            </a:r>
          </a:p>
          <a:p>
            <a:pPr algn="just"/>
            <a:r>
              <a:rPr lang="en-US" sz="2400" b="1" dirty="0" err="1" smtClean="0">
                <a:solidFill>
                  <a:srgbClr val="0000FF"/>
                </a:solidFill>
              </a:rPr>
              <a:t>Langevin</a:t>
            </a:r>
            <a:r>
              <a:rPr lang="en-US" sz="2400" b="1" dirty="0" smtClean="0">
                <a:solidFill>
                  <a:srgbClr val="0000FF"/>
                </a:solidFill>
              </a:rPr>
              <a:t> dynamics </a:t>
            </a:r>
            <a:r>
              <a:rPr lang="en-US" sz="2400" dirty="0" smtClean="0"/>
              <a:t>– more advanced and more accurate method. Now commonly used in most MD packages. </a:t>
            </a:r>
          </a:p>
          <a:p>
            <a:pPr algn="just"/>
            <a:endParaRPr lang="en-US" sz="2400" dirty="0" smtClean="0"/>
          </a:p>
          <a:p>
            <a:pPr algn="just"/>
            <a:r>
              <a:rPr lang="en-US" sz="2400" dirty="0" smtClean="0"/>
              <a:t> </a:t>
            </a:r>
          </a:p>
          <a:p>
            <a:pPr algn="just"/>
            <a:endParaRPr lang="en-US" sz="2400" dirty="0" smtClean="0"/>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6392345" cy="707886"/>
          </a:xfrm>
          <a:prstGeom prst="rect">
            <a:avLst/>
          </a:prstGeom>
          <a:noFill/>
        </p:spPr>
        <p:txBody>
          <a:bodyPr wrap="square" rtlCol="0">
            <a:spAutoFit/>
          </a:bodyPr>
          <a:lstStyle/>
          <a:p>
            <a:r>
              <a:rPr lang="en-US" sz="4000" b="1" i="1" dirty="0" smtClean="0">
                <a:solidFill>
                  <a:srgbClr val="0000FF"/>
                </a:solidFill>
              </a:rPr>
              <a:t>Periodic boundary conditions</a:t>
            </a:r>
            <a:endParaRPr lang="en-US" sz="4000" b="1" i="1" dirty="0">
              <a:solidFill>
                <a:srgbClr val="0000FF"/>
              </a:solidFill>
            </a:endParaRPr>
          </a:p>
        </p:txBody>
      </p:sp>
      <p:pic>
        <p:nvPicPr>
          <p:cNvPr id="6" name="Picture 5" descr="pbc-seb.png"/>
          <p:cNvPicPr>
            <a:picLocks noChangeAspect="1"/>
          </p:cNvPicPr>
          <p:nvPr/>
        </p:nvPicPr>
        <p:blipFill>
          <a:blip r:embed="rId4"/>
          <a:stretch>
            <a:fillRect/>
          </a:stretch>
        </p:blipFill>
        <p:spPr>
          <a:xfrm>
            <a:off x="3610245" y="1581150"/>
            <a:ext cx="5177922" cy="5177922"/>
          </a:xfrm>
          <a:prstGeom prst="rect">
            <a:avLst/>
          </a:prstGeom>
        </p:spPr>
      </p:pic>
      <p:sp>
        <p:nvSpPr>
          <p:cNvPr id="10" name="TextBox 9"/>
          <p:cNvSpPr txBox="1"/>
          <p:nvPr/>
        </p:nvSpPr>
        <p:spPr>
          <a:xfrm>
            <a:off x="611089" y="1581150"/>
            <a:ext cx="2999156" cy="2677656"/>
          </a:xfrm>
          <a:prstGeom prst="rect">
            <a:avLst/>
          </a:prstGeom>
          <a:noFill/>
        </p:spPr>
        <p:txBody>
          <a:bodyPr wrap="square" rtlCol="0">
            <a:spAutoFit/>
          </a:bodyPr>
          <a:lstStyle/>
          <a:p>
            <a:pPr algn="just"/>
            <a:r>
              <a:rPr lang="en-US" sz="2400" dirty="0" smtClean="0"/>
              <a:t>The simulation box must be large enough (much larger than a molecule). Commonly used in MD, various cell geometries are available.</a:t>
            </a:r>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4347645" cy="707886"/>
          </a:xfrm>
          <a:prstGeom prst="rect">
            <a:avLst/>
          </a:prstGeom>
          <a:noFill/>
        </p:spPr>
        <p:txBody>
          <a:bodyPr wrap="square" rtlCol="0">
            <a:spAutoFit/>
          </a:bodyPr>
          <a:lstStyle/>
          <a:p>
            <a:r>
              <a:rPr lang="en-US" sz="4000" b="1" i="1" dirty="0" smtClean="0">
                <a:solidFill>
                  <a:srgbClr val="0000FF"/>
                </a:solidFill>
              </a:rPr>
              <a:t>Force field</a:t>
            </a:r>
            <a:endParaRPr lang="en-US" sz="4000" b="1" i="1" dirty="0">
              <a:solidFill>
                <a:srgbClr val="0000FF"/>
              </a:solidFill>
            </a:endParaRPr>
          </a:p>
        </p:txBody>
      </p:sp>
      <p:pic>
        <p:nvPicPr>
          <p:cNvPr id="14" name="Picture 13" descr="forcefield_SF3.jpg"/>
          <p:cNvPicPr>
            <a:picLocks noChangeAspect="1"/>
          </p:cNvPicPr>
          <p:nvPr/>
        </p:nvPicPr>
        <p:blipFill>
          <a:blip r:embed="rId4"/>
          <a:stretch>
            <a:fillRect/>
          </a:stretch>
        </p:blipFill>
        <p:spPr>
          <a:xfrm>
            <a:off x="304800" y="1191006"/>
            <a:ext cx="8458200" cy="5666994"/>
          </a:xfrm>
          <a:prstGeom prst="rect">
            <a:avLst/>
          </a:prstGeom>
        </p:spPr>
      </p:pic>
      <p:pic>
        <p:nvPicPr>
          <p:cNvPr id="15" name="Picture 14" descr="Force_field_molecule.jpg"/>
          <p:cNvPicPr>
            <a:picLocks noChangeAspect="1"/>
          </p:cNvPicPr>
          <p:nvPr/>
        </p:nvPicPr>
        <p:blipFill>
          <a:blip r:embed="rId5"/>
          <a:stretch>
            <a:fillRect/>
          </a:stretch>
        </p:blipFill>
        <p:spPr>
          <a:xfrm>
            <a:off x="4064000" y="3683000"/>
            <a:ext cx="5080000" cy="3175000"/>
          </a:xfrm>
          <a:prstGeom prst="rect">
            <a:avLst/>
          </a:prstGeom>
        </p:spPr>
      </p:pic>
    </p:spTree>
    <p:extLst>
      <p:ext uri="{BB962C8B-B14F-4D97-AF65-F5344CB8AC3E}">
        <p14:creationId xmlns:p14="http://schemas.microsoft.com/office/powerpoint/2010/main" val="357386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6392345" cy="707886"/>
          </a:xfrm>
          <a:prstGeom prst="rect">
            <a:avLst/>
          </a:prstGeom>
          <a:noFill/>
        </p:spPr>
        <p:txBody>
          <a:bodyPr wrap="square" rtlCol="0">
            <a:spAutoFit/>
          </a:bodyPr>
          <a:lstStyle/>
          <a:p>
            <a:r>
              <a:rPr lang="en-US" sz="4000" b="1" i="1" dirty="0" smtClean="0">
                <a:solidFill>
                  <a:srgbClr val="0000FF"/>
                </a:solidFill>
              </a:rPr>
              <a:t>Constraint MD</a:t>
            </a:r>
            <a:endParaRPr lang="en-US" sz="4000" b="1" i="1" dirty="0">
              <a:solidFill>
                <a:srgbClr val="0000FF"/>
              </a:solidFill>
            </a:endParaRPr>
          </a:p>
        </p:txBody>
      </p:sp>
      <p:sp>
        <p:nvSpPr>
          <p:cNvPr id="8" name="TextBox 7"/>
          <p:cNvSpPr txBox="1"/>
          <p:nvPr/>
        </p:nvSpPr>
        <p:spPr>
          <a:xfrm>
            <a:off x="611089" y="1581150"/>
            <a:ext cx="8177078" cy="3416320"/>
          </a:xfrm>
          <a:prstGeom prst="rect">
            <a:avLst/>
          </a:prstGeom>
          <a:noFill/>
        </p:spPr>
        <p:txBody>
          <a:bodyPr wrap="square" rtlCol="0">
            <a:spAutoFit/>
          </a:bodyPr>
          <a:lstStyle/>
          <a:p>
            <a:pPr algn="just"/>
            <a:r>
              <a:rPr lang="en-US" sz="2400" dirty="0" smtClean="0"/>
              <a:t>Constraint algorithm is a method to constrain bodies in Newton’s equations of motion. Constraint algorithms are often used in MD to omit some part in trajectory calculations. </a:t>
            </a:r>
          </a:p>
          <a:p>
            <a:pPr algn="just"/>
            <a:endParaRPr lang="en-US" sz="2400" dirty="0" smtClean="0"/>
          </a:p>
          <a:p>
            <a:pPr algn="just"/>
            <a:r>
              <a:rPr lang="en-US" sz="2400" b="1" dirty="0" smtClean="0">
                <a:solidFill>
                  <a:srgbClr val="0000FF"/>
                </a:solidFill>
              </a:rPr>
              <a:t>SHAKE</a:t>
            </a:r>
            <a:r>
              <a:rPr lang="en-US" sz="2400" dirty="0" smtClean="0"/>
              <a:t> algorithm satisfies bond geometry constraint in MD, is limited to mechanical systems with a tree structure (no closed loops of constraints). Other versions: </a:t>
            </a:r>
            <a:r>
              <a:rPr lang="en-US" sz="2400" b="1" dirty="0" smtClean="0">
                <a:solidFill>
                  <a:srgbClr val="0000FF"/>
                </a:solidFill>
              </a:rPr>
              <a:t>Q-SHAKE, MSHAKE</a:t>
            </a:r>
            <a:r>
              <a:rPr lang="en-US" sz="2400" dirty="0" smtClean="0"/>
              <a:t>, and </a:t>
            </a:r>
            <a:r>
              <a:rPr lang="en-US" sz="2400" b="1" dirty="0" smtClean="0">
                <a:solidFill>
                  <a:srgbClr val="0000FF"/>
                </a:solidFill>
              </a:rPr>
              <a:t>RATTLE</a:t>
            </a:r>
            <a:r>
              <a:rPr lang="en-US" sz="2400" dirty="0" smtClean="0"/>
              <a:t> which works well with Velocity </a:t>
            </a:r>
            <a:r>
              <a:rPr lang="en-US" sz="2400" dirty="0" err="1" smtClean="0"/>
              <a:t>Verlet</a:t>
            </a:r>
            <a:r>
              <a:rPr lang="en-US" sz="2400" dirty="0" smtClean="0"/>
              <a:t> algorithm.  </a:t>
            </a:r>
          </a:p>
          <a:p>
            <a:pPr algn="just"/>
            <a:endParaRPr lang="en-US" sz="2400" dirty="0" smtClean="0"/>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6392345" cy="707886"/>
          </a:xfrm>
          <a:prstGeom prst="rect">
            <a:avLst/>
          </a:prstGeom>
          <a:noFill/>
        </p:spPr>
        <p:txBody>
          <a:bodyPr wrap="square" rtlCol="0">
            <a:spAutoFit/>
          </a:bodyPr>
          <a:lstStyle/>
          <a:p>
            <a:r>
              <a:rPr lang="en-US" sz="4000" b="1" i="1" dirty="0" smtClean="0">
                <a:solidFill>
                  <a:srgbClr val="0000FF"/>
                </a:solidFill>
              </a:rPr>
              <a:t>Locally Enhanced Sampling</a:t>
            </a:r>
            <a:endParaRPr lang="en-US" sz="4000" b="1" i="1" dirty="0">
              <a:solidFill>
                <a:srgbClr val="0000FF"/>
              </a:solidFill>
            </a:endParaRPr>
          </a:p>
        </p:txBody>
      </p:sp>
      <p:sp>
        <p:nvSpPr>
          <p:cNvPr id="8" name="TextBox 7"/>
          <p:cNvSpPr txBox="1"/>
          <p:nvPr/>
        </p:nvSpPr>
        <p:spPr>
          <a:xfrm>
            <a:off x="611089" y="1581150"/>
            <a:ext cx="8177078" cy="5262979"/>
          </a:xfrm>
          <a:prstGeom prst="rect">
            <a:avLst/>
          </a:prstGeom>
          <a:noFill/>
        </p:spPr>
        <p:txBody>
          <a:bodyPr wrap="square" rtlCol="0">
            <a:spAutoFit/>
          </a:bodyPr>
          <a:lstStyle/>
          <a:p>
            <a:pPr algn="just"/>
            <a:r>
              <a:rPr lang="en-US" sz="2400" b="1" dirty="0" smtClean="0">
                <a:solidFill>
                  <a:srgbClr val="0000FF"/>
                </a:solidFill>
              </a:rPr>
              <a:t>L</a:t>
            </a:r>
            <a:r>
              <a:rPr lang="en-US" sz="2400" dirty="0" smtClean="0"/>
              <a:t>ocally </a:t>
            </a:r>
            <a:r>
              <a:rPr lang="en-US" sz="2400" b="1" dirty="0" smtClean="0">
                <a:solidFill>
                  <a:srgbClr val="0000FF"/>
                </a:solidFill>
              </a:rPr>
              <a:t>E</a:t>
            </a:r>
            <a:r>
              <a:rPr lang="en-US" sz="2400" dirty="0" smtClean="0"/>
              <a:t>nhanced </a:t>
            </a:r>
            <a:r>
              <a:rPr lang="en-US" sz="2400" b="1" dirty="0" smtClean="0">
                <a:solidFill>
                  <a:srgbClr val="0000FF"/>
                </a:solidFill>
              </a:rPr>
              <a:t>S</a:t>
            </a:r>
            <a:r>
              <a:rPr lang="en-US" sz="2400" dirty="0" smtClean="0"/>
              <a:t>ampling (</a:t>
            </a:r>
            <a:r>
              <a:rPr lang="en-US" sz="2400" b="1" dirty="0" smtClean="0">
                <a:solidFill>
                  <a:srgbClr val="0000FF"/>
                </a:solidFill>
              </a:rPr>
              <a:t>LES</a:t>
            </a:r>
            <a:r>
              <a:rPr lang="en-US" sz="2400" dirty="0" smtClean="0"/>
              <a:t>) increases sampling and transition rates for a portion of a molecule by use of </a:t>
            </a:r>
            <a:r>
              <a:rPr lang="en-US" sz="2400" b="1" dirty="0" smtClean="0">
                <a:solidFill>
                  <a:srgbClr val="0000FF"/>
                </a:solidFill>
              </a:rPr>
              <a:t>multiple non-interacting copies of the enhances atoms</a:t>
            </a:r>
            <a:r>
              <a:rPr lang="en-US" sz="2400" dirty="0" smtClean="0"/>
              <a:t>. These enhanced atoms experience an interaction (electrostatics, </a:t>
            </a:r>
            <a:r>
              <a:rPr lang="en-US" sz="2400" dirty="0" err="1" smtClean="0"/>
              <a:t>vdw</a:t>
            </a:r>
            <a:r>
              <a:rPr lang="en-US" sz="2400" dirty="0" smtClean="0"/>
              <a:t>, bonding) potential that is divided by the number of copies present. In this way the enhanced atoms can occupy the same space, while the multiple instances and reduces barriers increase transition rates. </a:t>
            </a:r>
          </a:p>
          <a:p>
            <a:pPr algn="just"/>
            <a:endParaRPr lang="en-US" sz="2400" dirty="0" smtClean="0"/>
          </a:p>
          <a:p>
            <a:pPr algn="just"/>
            <a:r>
              <a:rPr lang="en-US" sz="2400" dirty="0" smtClean="0"/>
              <a:t>Copies can’t see each other, they see the rest of the system. The rest of the system see the average potential and mass of enhanced part</a:t>
            </a:r>
          </a:p>
          <a:p>
            <a:pPr algn="just"/>
            <a:endParaRPr lang="en-US" sz="2400" dirty="0" smtClean="0"/>
          </a:p>
          <a:p>
            <a:pPr algn="just"/>
            <a:r>
              <a:rPr lang="en-US" sz="2400" dirty="0" smtClean="0"/>
              <a:t>Useful in studying small </a:t>
            </a:r>
            <a:r>
              <a:rPr lang="en-US" sz="2400" dirty="0" err="1" smtClean="0"/>
              <a:t>ligand</a:t>
            </a:r>
            <a:r>
              <a:rPr lang="en-US" sz="2400" dirty="0" smtClean="0"/>
              <a:t> diffusion in proteins. </a:t>
            </a:r>
          </a:p>
          <a:p>
            <a:pPr algn="just"/>
            <a:endParaRPr lang="en-US" sz="2400" dirty="0" smtClean="0"/>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6392345" cy="707886"/>
          </a:xfrm>
          <a:prstGeom prst="rect">
            <a:avLst/>
          </a:prstGeom>
          <a:noFill/>
        </p:spPr>
        <p:txBody>
          <a:bodyPr wrap="square" rtlCol="0">
            <a:spAutoFit/>
          </a:bodyPr>
          <a:lstStyle/>
          <a:p>
            <a:r>
              <a:rPr lang="en-US" sz="4000" b="1" i="1" dirty="0" smtClean="0">
                <a:solidFill>
                  <a:srgbClr val="0000FF"/>
                </a:solidFill>
              </a:rPr>
              <a:t>Steered Molecular Dynamics</a:t>
            </a:r>
            <a:endParaRPr lang="en-US" sz="4000" b="1" i="1" dirty="0">
              <a:solidFill>
                <a:srgbClr val="0000FF"/>
              </a:solidFill>
            </a:endParaRPr>
          </a:p>
        </p:txBody>
      </p:sp>
      <p:sp>
        <p:nvSpPr>
          <p:cNvPr id="8" name="TextBox 7"/>
          <p:cNvSpPr txBox="1"/>
          <p:nvPr/>
        </p:nvSpPr>
        <p:spPr>
          <a:xfrm>
            <a:off x="611089" y="1581150"/>
            <a:ext cx="8177078" cy="4154983"/>
          </a:xfrm>
          <a:prstGeom prst="rect">
            <a:avLst/>
          </a:prstGeom>
          <a:noFill/>
        </p:spPr>
        <p:txBody>
          <a:bodyPr wrap="square" rtlCol="0">
            <a:spAutoFit/>
          </a:bodyPr>
          <a:lstStyle/>
          <a:p>
            <a:pPr algn="just"/>
            <a:r>
              <a:rPr lang="en-US" sz="2400" dirty="0" smtClean="0"/>
              <a:t>The basic idea behind any SMD simulation is to </a:t>
            </a:r>
            <a:r>
              <a:rPr lang="en-US" sz="2400" b="1" dirty="0" smtClean="0">
                <a:solidFill>
                  <a:srgbClr val="0000FF"/>
                </a:solidFill>
              </a:rPr>
              <a:t>apply an external force to one or more atoms</a:t>
            </a:r>
            <a:r>
              <a:rPr lang="en-US" sz="2400" dirty="0" smtClean="0"/>
              <a:t>, which we refer to as SMD atoms. In addition, you can keep another group of atoms fixed and study the </a:t>
            </a:r>
            <a:r>
              <a:rPr lang="en-US" sz="2400" dirty="0" err="1" smtClean="0"/>
              <a:t>behaviour</a:t>
            </a:r>
            <a:r>
              <a:rPr lang="en-US" sz="2400" dirty="0" smtClean="0"/>
              <a:t> of the protein under various conditions.</a:t>
            </a:r>
          </a:p>
          <a:p>
            <a:pPr algn="just"/>
            <a:endParaRPr lang="en-US" sz="2400" dirty="0" smtClean="0"/>
          </a:p>
          <a:p>
            <a:pPr algn="just"/>
            <a:r>
              <a:rPr lang="en-US" sz="2400" dirty="0" smtClean="0"/>
              <a:t>SMD allows to explore biological processes on time scale accessible to MD simulations. There are two types of SMD: </a:t>
            </a:r>
            <a:r>
              <a:rPr lang="en-US" sz="2400" b="1" dirty="0" smtClean="0">
                <a:solidFill>
                  <a:srgbClr val="0000FF"/>
                </a:solidFill>
              </a:rPr>
              <a:t>constant force pulling and constant velocity pulling</a:t>
            </a:r>
            <a:r>
              <a:rPr lang="en-US" sz="2400" dirty="0" smtClean="0"/>
              <a:t>. In constant force pulling a chosen atom is kept fixed and another one experiences a constant force in the direction defined by the vector that links the fixed and pulled atom.</a:t>
            </a:r>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3"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4"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6392345" cy="707886"/>
          </a:xfrm>
          <a:prstGeom prst="rect">
            <a:avLst/>
          </a:prstGeom>
          <a:noFill/>
        </p:spPr>
        <p:txBody>
          <a:bodyPr wrap="square" rtlCol="0">
            <a:spAutoFit/>
          </a:bodyPr>
          <a:lstStyle/>
          <a:p>
            <a:r>
              <a:rPr lang="en-US" sz="4000" b="1" i="1" dirty="0" smtClean="0">
                <a:solidFill>
                  <a:srgbClr val="0000FF"/>
                </a:solidFill>
              </a:rPr>
              <a:t>Steered Molecular Dynamics</a:t>
            </a:r>
            <a:endParaRPr lang="en-US" sz="4000" b="1" i="1" dirty="0">
              <a:solidFill>
                <a:srgbClr val="0000FF"/>
              </a:solidFill>
            </a:endParaRPr>
          </a:p>
        </p:txBody>
      </p:sp>
      <p:sp>
        <p:nvSpPr>
          <p:cNvPr id="8" name="TextBox 7"/>
          <p:cNvSpPr txBox="1"/>
          <p:nvPr/>
        </p:nvSpPr>
        <p:spPr>
          <a:xfrm>
            <a:off x="611089" y="1581150"/>
            <a:ext cx="8177078" cy="4955202"/>
          </a:xfrm>
          <a:prstGeom prst="rect">
            <a:avLst/>
          </a:prstGeom>
          <a:noFill/>
        </p:spPr>
        <p:txBody>
          <a:bodyPr wrap="square" rtlCol="0">
            <a:spAutoFit/>
          </a:bodyPr>
          <a:lstStyle/>
          <a:p>
            <a:pPr algn="just"/>
            <a:r>
              <a:rPr lang="en-US" sz="2400" dirty="0" smtClean="0"/>
              <a:t>In constant velocity pulling </a:t>
            </a:r>
            <a:r>
              <a:rPr lang="en-US" sz="2400" b="1" dirty="0" smtClean="0">
                <a:solidFill>
                  <a:srgbClr val="0000FF"/>
                </a:solidFill>
              </a:rPr>
              <a:t>the SMD atom (pulled atom) is attached to a dummy atom via a virtual spring</a:t>
            </a:r>
            <a:r>
              <a:rPr lang="en-US" sz="2400" dirty="0" smtClean="0"/>
              <a:t>. This dummy atom is moved with a constant velocity and then the force between them is measured:</a:t>
            </a:r>
          </a:p>
          <a:p>
            <a:pPr algn="just"/>
            <a:endParaRPr lang="en-US" sz="2400" dirty="0" smtClean="0"/>
          </a:p>
          <a:p>
            <a:pPr algn="just"/>
            <a:endParaRPr lang="en-US" sz="2400" dirty="0" smtClean="0"/>
          </a:p>
          <a:p>
            <a:pPr algn="just"/>
            <a:endParaRPr lang="en-US" sz="2400" dirty="0" smtClean="0"/>
          </a:p>
          <a:p>
            <a:pPr algn="just"/>
            <a:r>
              <a:rPr lang="en-US" sz="2400" dirty="0" smtClean="0"/>
              <a:t>Where:</a:t>
            </a:r>
          </a:p>
          <a:p>
            <a:pPr algn="just"/>
            <a:r>
              <a:rPr lang="en-US" sz="2400" dirty="0" smtClean="0"/>
              <a:t>				- spring constant</a:t>
            </a:r>
          </a:p>
          <a:p>
            <a:pPr algn="just"/>
            <a:r>
              <a:rPr lang="en-US" sz="2400" dirty="0" smtClean="0"/>
              <a:t>				- pulling velocity</a:t>
            </a:r>
          </a:p>
          <a:p>
            <a:pPr algn="just"/>
            <a:endParaRPr lang="en-US" sz="400" dirty="0" smtClean="0"/>
          </a:p>
          <a:p>
            <a:pPr algn="just"/>
            <a:r>
              <a:rPr lang="en-US" sz="2400" dirty="0" smtClean="0"/>
              <a:t>				-actual position of SMD atom </a:t>
            </a:r>
          </a:p>
          <a:p>
            <a:pPr algn="just"/>
            <a:r>
              <a:rPr lang="en-US" sz="2400" dirty="0" smtClean="0"/>
              <a:t>				 - initial position of SMD atom</a:t>
            </a:r>
          </a:p>
          <a:p>
            <a:pPr algn="just"/>
            <a:r>
              <a:rPr lang="en-US" sz="2400" dirty="0" smtClean="0"/>
              <a:t>				- direction of pulling</a:t>
            </a:r>
          </a:p>
        </p:txBody>
      </p:sp>
      <p:graphicFrame>
        <p:nvGraphicFramePr>
          <p:cNvPr id="6" name="Object 5"/>
          <p:cNvGraphicFramePr>
            <a:graphicFrameLocks noChangeAspect="1"/>
          </p:cNvGraphicFramePr>
          <p:nvPr/>
        </p:nvGraphicFramePr>
        <p:xfrm>
          <a:off x="2965784" y="3117850"/>
          <a:ext cx="2908301" cy="1131006"/>
        </p:xfrm>
        <a:graphic>
          <a:graphicData uri="http://schemas.openxmlformats.org/presentationml/2006/ole">
            <mc:AlternateContent xmlns:mc="http://schemas.openxmlformats.org/markup-compatibility/2006">
              <mc:Choice xmlns:v="urn:schemas-microsoft-com:vml" Requires="v">
                <p:oleObj spid="_x0000_s103428" name="Equation" r:id="rId5" imgW="1600200" imgH="622300" progId="Equation.3">
                  <p:embed/>
                </p:oleObj>
              </mc:Choice>
              <mc:Fallback>
                <p:oleObj name="Equation" r:id="rId5" imgW="1600200" imgH="6223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5784" y="3117850"/>
                        <a:ext cx="2908301" cy="11310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427" name="Object 3"/>
          <p:cNvGraphicFramePr>
            <a:graphicFrameLocks noChangeAspect="1"/>
          </p:cNvGraphicFramePr>
          <p:nvPr/>
        </p:nvGraphicFramePr>
        <p:xfrm>
          <a:off x="1938338" y="4605338"/>
          <a:ext cx="254000" cy="1914525"/>
        </p:xfrm>
        <a:graphic>
          <a:graphicData uri="http://schemas.openxmlformats.org/presentationml/2006/ole">
            <mc:AlternateContent xmlns:mc="http://schemas.openxmlformats.org/markup-compatibility/2006">
              <mc:Choice xmlns:v="urn:schemas-microsoft-com:vml" Requires="v">
                <p:oleObj spid="_x0000_s103429" name="Equation" r:id="rId7" imgW="139700" imgH="1054100" progId="Equation.3">
                  <p:embed/>
                </p:oleObj>
              </mc:Choice>
              <mc:Fallback>
                <p:oleObj name="Equation" r:id="rId7" imgW="139700" imgH="105410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8338" y="4605338"/>
                        <a:ext cx="254000" cy="191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6392345" cy="707886"/>
          </a:xfrm>
          <a:prstGeom prst="rect">
            <a:avLst/>
          </a:prstGeom>
          <a:noFill/>
        </p:spPr>
        <p:txBody>
          <a:bodyPr wrap="square" rtlCol="0">
            <a:spAutoFit/>
          </a:bodyPr>
          <a:lstStyle/>
          <a:p>
            <a:r>
              <a:rPr lang="en-US" sz="4000" b="1" i="1" dirty="0" smtClean="0">
                <a:solidFill>
                  <a:srgbClr val="0000FF"/>
                </a:solidFill>
              </a:rPr>
              <a:t>Steered Molecular Dynamics</a:t>
            </a:r>
            <a:endParaRPr lang="en-US" sz="4000" b="1" i="1" dirty="0">
              <a:solidFill>
                <a:srgbClr val="0000FF"/>
              </a:solidFill>
            </a:endParaRPr>
          </a:p>
        </p:txBody>
      </p:sp>
      <p:pic>
        <p:nvPicPr>
          <p:cNvPr id="11" name="Picture 10"/>
          <p:cNvPicPr>
            <a:picLocks noChangeAspect="1"/>
          </p:cNvPicPr>
          <p:nvPr/>
        </p:nvPicPr>
        <p:blipFill>
          <a:blip r:embed="rId4">
            <a:clrChange>
              <a:clrFrom>
                <a:srgbClr val="FFFFFF"/>
              </a:clrFrom>
              <a:clrTo>
                <a:srgbClr val="FFFFFF">
                  <a:alpha val="0"/>
                </a:srgbClr>
              </a:clrTo>
            </a:clrChange>
          </a:blip>
          <a:stretch>
            <a:fillRect/>
          </a:stretch>
        </p:blipFill>
        <p:spPr>
          <a:xfrm>
            <a:off x="679200" y="1505188"/>
            <a:ext cx="8998200" cy="5352812"/>
          </a:xfrm>
          <a:prstGeom prst="rect">
            <a:avLst/>
          </a:prstGeom>
        </p:spPr>
      </p:pic>
      <p:pic>
        <p:nvPicPr>
          <p:cNvPr id="14" name="Picture 13"/>
          <p:cNvPicPr>
            <a:picLocks noChangeAspect="1"/>
          </p:cNvPicPr>
          <p:nvPr/>
        </p:nvPicPr>
        <p:blipFill>
          <a:blip r:embed="rId5">
            <a:clrChange>
              <a:clrFrom>
                <a:srgbClr val="FFFFFF"/>
              </a:clrFrom>
              <a:clrTo>
                <a:srgbClr val="FFFFFF">
                  <a:alpha val="0"/>
                </a:srgbClr>
              </a:clrTo>
            </a:clrChange>
          </a:blip>
          <a:stretch>
            <a:fillRect/>
          </a:stretch>
        </p:blipFill>
        <p:spPr>
          <a:xfrm>
            <a:off x="166861" y="3966962"/>
            <a:ext cx="2305050" cy="1042592"/>
          </a:xfrm>
          <a:prstGeom prst="rect">
            <a:avLst/>
          </a:prstGeom>
        </p:spPr>
      </p:pic>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3"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4"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6392345" cy="707886"/>
          </a:xfrm>
          <a:prstGeom prst="rect">
            <a:avLst/>
          </a:prstGeom>
          <a:noFill/>
        </p:spPr>
        <p:txBody>
          <a:bodyPr wrap="square" rtlCol="0">
            <a:spAutoFit/>
          </a:bodyPr>
          <a:lstStyle/>
          <a:p>
            <a:r>
              <a:rPr lang="en-US" sz="4000" b="1" i="1" dirty="0" smtClean="0">
                <a:solidFill>
                  <a:srgbClr val="0000FF"/>
                </a:solidFill>
              </a:rPr>
              <a:t>Steered Molecular Dynamics</a:t>
            </a:r>
            <a:endParaRPr lang="en-US" sz="4000" b="1" i="1" dirty="0">
              <a:solidFill>
                <a:srgbClr val="0000FF"/>
              </a:solidFill>
            </a:endParaRPr>
          </a:p>
        </p:txBody>
      </p:sp>
      <p:pic>
        <p:nvPicPr>
          <p:cNvPr id="10" name="Picture 9"/>
          <p:cNvPicPr>
            <a:picLocks noChangeAspect="1"/>
          </p:cNvPicPr>
          <p:nvPr/>
        </p:nvPicPr>
        <p:blipFill>
          <a:blip r:embed="rId5" cstate="print">
            <a:clrChange>
              <a:clrFrom>
                <a:srgbClr val="FFFFFF"/>
              </a:clrFrom>
              <a:clrTo>
                <a:srgbClr val="FFFFFF">
                  <a:alpha val="0"/>
                </a:srgbClr>
              </a:clrTo>
            </a:clrChange>
            <a:alphaModFix/>
            <a:lum/>
          </a:blip>
          <a:srcRect/>
          <a:stretch>
            <a:fillRect/>
          </a:stretch>
        </p:blipFill>
        <p:spPr>
          <a:xfrm>
            <a:off x="653402" y="1197094"/>
            <a:ext cx="5099698" cy="2765895"/>
          </a:xfrm>
          <a:prstGeom prst="rect">
            <a:avLst/>
          </a:prstGeom>
          <a:noFill/>
          <a:ln>
            <a:noFill/>
          </a:ln>
        </p:spPr>
      </p:pic>
      <p:pic>
        <p:nvPicPr>
          <p:cNvPr id="11" name="Picture 10"/>
          <p:cNvPicPr>
            <a:picLocks noChangeAspect="1"/>
          </p:cNvPicPr>
          <p:nvPr/>
        </p:nvPicPr>
        <p:blipFill>
          <a:blip r:embed="rId6" cstate="print">
            <a:clrChange>
              <a:clrFrom>
                <a:srgbClr val="FFFFFF"/>
              </a:clrFrom>
              <a:clrTo>
                <a:srgbClr val="FFFFFF">
                  <a:alpha val="0"/>
                </a:srgbClr>
              </a:clrTo>
            </a:clrChange>
            <a:alphaModFix/>
            <a:lum/>
          </a:blip>
          <a:srcRect/>
          <a:stretch>
            <a:fillRect/>
          </a:stretch>
        </p:blipFill>
        <p:spPr>
          <a:xfrm>
            <a:off x="647999" y="3911040"/>
            <a:ext cx="5105101" cy="2861461"/>
          </a:xfrm>
          <a:prstGeom prst="rect">
            <a:avLst/>
          </a:prstGeom>
          <a:noFill/>
          <a:ln>
            <a:noFill/>
          </a:ln>
        </p:spPr>
      </p:pic>
      <p:sp>
        <p:nvSpPr>
          <p:cNvPr id="12" name="Freeform 11"/>
          <p:cNvSpPr/>
          <p:nvPr/>
        </p:nvSpPr>
        <p:spPr>
          <a:xfrm>
            <a:off x="2007595" y="1200149"/>
            <a:ext cx="359999" cy="2582051"/>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val f5"/>
              <a:gd name="f15" fmla="val f6"/>
              <a:gd name="f16" fmla="*/ 0 f7 1"/>
              <a:gd name="f17" fmla="*/ f5 f0 1"/>
              <a:gd name="f18" fmla="*/ f9 f0 1"/>
              <a:gd name="f19" fmla="*/ f11 f0 1"/>
              <a:gd name="f20" fmla="+- f15 0 f14"/>
              <a:gd name="f21" fmla="*/ f16 1 f2"/>
              <a:gd name="f22" fmla="*/ f17 1 f2"/>
              <a:gd name="f23" fmla="*/ f18 1 f2"/>
              <a:gd name="f24" fmla="*/ f19 1 f2"/>
              <a:gd name="f25" fmla="*/ f20 1 21600"/>
              <a:gd name="f26" fmla="+- 0 0 f21"/>
              <a:gd name="f27" fmla="+- f22 0 f1"/>
              <a:gd name="f28" fmla="+- f23 0 f1"/>
              <a:gd name="f29" fmla="+- f24 0 f1"/>
              <a:gd name="f30" fmla="*/ 3163 f25 1"/>
              <a:gd name="f31" fmla="*/ 18437 f25 1"/>
              <a:gd name="f32" fmla="*/ 10800 f25 1"/>
              <a:gd name="f33" fmla="*/ 0 f25 1"/>
              <a:gd name="f34" fmla="*/ 21600 f25 1"/>
              <a:gd name="f35" fmla="*/ f26 f0 1"/>
              <a:gd name="f36" fmla="+- f28 0 f27"/>
              <a:gd name="f37" fmla="*/ f35 1 f7"/>
              <a:gd name="f38" fmla="*/ f32 1 f25"/>
              <a:gd name="f39" fmla="*/ f33 1 f25"/>
              <a:gd name="f40" fmla="*/ f30 1 f25"/>
              <a:gd name="f41" fmla="*/ f31 1 f25"/>
              <a:gd name="f42" fmla="*/ f34 1 f25"/>
              <a:gd name="f43" fmla="+- f37 0 f1"/>
              <a:gd name="f44" fmla="*/ f40 f12 1"/>
              <a:gd name="f45" fmla="*/ f41 f12 1"/>
              <a:gd name="f46" fmla="*/ f41 f13 1"/>
              <a:gd name="f47" fmla="*/ f40 f13 1"/>
              <a:gd name="f48" fmla="*/ f38 f12 1"/>
              <a:gd name="f49" fmla="*/ f39 f13 1"/>
              <a:gd name="f50" fmla="*/ f39 f12 1"/>
              <a:gd name="f51" fmla="*/ f38 f13 1"/>
              <a:gd name="f52" fmla="*/ f42 f13 1"/>
              <a:gd name="f53" fmla="*/ f42 f12 1"/>
              <a:gd name="f54" fmla="+- f43 f1 0"/>
              <a:gd name="f55" fmla="*/ f54 f7 1"/>
              <a:gd name="f56" fmla="*/ f55 1 f0"/>
              <a:gd name="f57" fmla="+- 0 0 f56"/>
              <a:gd name="f58" fmla="+- 0 0 f57"/>
              <a:gd name="f59" fmla="*/ f58 f0 1"/>
              <a:gd name="f60" fmla="*/ f59 1 f7"/>
              <a:gd name="f61" fmla="+- f60 0 f1"/>
              <a:gd name="f62" fmla="cos 1 f61"/>
              <a:gd name="f63" fmla="sin 1 f61"/>
              <a:gd name="f64" fmla="+- 0 0 f62"/>
              <a:gd name="f65" fmla="+- 0 0 f63"/>
              <a:gd name="f66" fmla="+- 0 0 f64"/>
              <a:gd name="f67" fmla="+- 0 0 f65"/>
              <a:gd name="f68" fmla="val f66"/>
              <a:gd name="f69" fmla="val f67"/>
              <a:gd name="f70" fmla="+- 0 0 f68"/>
              <a:gd name="f71" fmla="+- 0 0 f69"/>
              <a:gd name="f72" fmla="*/ 10800 f70 1"/>
              <a:gd name="f73" fmla="*/ 10800 f71 1"/>
              <a:gd name="f74" fmla="*/ f72 f72 1"/>
              <a:gd name="f75" fmla="*/ f73 f73 1"/>
              <a:gd name="f76" fmla="+- f74 f75 0"/>
              <a:gd name="f77" fmla="sqrt f76"/>
              <a:gd name="f78" fmla="*/ f8 1 f77"/>
              <a:gd name="f79" fmla="*/ f70 f78 1"/>
              <a:gd name="f80" fmla="*/ f71 f78 1"/>
              <a:gd name="f81" fmla="+- 10800 0 f79"/>
              <a:gd name="f82" fmla="+- 10800 0 f80"/>
            </a:gdLst>
            <a:ahLst/>
            <a:cxnLst>
              <a:cxn ang="3cd4">
                <a:pos x="hc" y="t"/>
              </a:cxn>
              <a:cxn ang="0">
                <a:pos x="r" y="vc"/>
              </a:cxn>
              <a:cxn ang="cd4">
                <a:pos x="hc" y="b"/>
              </a:cxn>
              <a:cxn ang="cd2">
                <a:pos x="l" y="vc"/>
              </a:cxn>
              <a:cxn ang="f29">
                <a:pos x="f48" y="f49"/>
              </a:cxn>
              <a:cxn ang="f29">
                <a:pos x="f44" y="f47"/>
              </a:cxn>
              <a:cxn ang="f29">
                <a:pos x="f50" y="f51"/>
              </a:cxn>
              <a:cxn ang="f29">
                <a:pos x="f44" y="f46"/>
              </a:cxn>
              <a:cxn ang="f29">
                <a:pos x="f48" y="f52"/>
              </a:cxn>
              <a:cxn ang="f29">
                <a:pos x="f45" y="f46"/>
              </a:cxn>
              <a:cxn ang="f29">
                <a:pos x="f53" y="f51"/>
              </a:cxn>
              <a:cxn ang="f29">
                <a:pos x="f45" y="f47"/>
              </a:cxn>
            </a:cxnLst>
            <a:rect l="f44" t="f47" r="f45" b="f46"/>
            <a:pathLst>
              <a:path w="21600" h="21600">
                <a:moveTo>
                  <a:pt x="f81" y="f82"/>
                </a:moveTo>
                <a:arcTo wR="f10" hR="f10" stAng="f27" swAng="f36"/>
                <a:close/>
              </a:path>
            </a:pathLst>
          </a:custGeom>
          <a:noFill/>
          <a:ln w="35999">
            <a:solidFill>
              <a:srgbClr val="FF0000"/>
            </a:solidFill>
            <a:prstDash val="solid"/>
          </a:ln>
        </p:spPr>
        <p:txBody>
          <a:bodyPr vert="horz" wrap="square" lIns="107999" tIns="63002" rIns="107999" bIns="63002" anchor="ctr" anchorCtr="0" compatLnSpc="1"/>
          <a:lstStyle/>
          <a:p>
            <a:pPr marL="0" marR="0" lvl="0" indent="0" algn="l" defTabSz="914400" rtl="0" fontAlgn="auto" hangingPunct="0">
              <a:lnSpc>
                <a:spcPct val="41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Times New Roman" pitchFamily="18"/>
              <a:ea typeface="DejaVu Sans" pitchFamily="2"/>
              <a:cs typeface="DejaVu Sans" pitchFamily="2"/>
            </a:endParaRPr>
          </a:p>
        </p:txBody>
      </p:sp>
      <p:sp>
        <p:nvSpPr>
          <p:cNvPr id="14" name="Freeform 13"/>
          <p:cNvSpPr/>
          <p:nvPr/>
        </p:nvSpPr>
        <p:spPr>
          <a:xfrm>
            <a:off x="1931395" y="3970701"/>
            <a:ext cx="359999" cy="2597872"/>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val f5"/>
              <a:gd name="f15" fmla="val f6"/>
              <a:gd name="f16" fmla="*/ 0 f7 1"/>
              <a:gd name="f17" fmla="*/ f5 f0 1"/>
              <a:gd name="f18" fmla="*/ f9 f0 1"/>
              <a:gd name="f19" fmla="*/ f11 f0 1"/>
              <a:gd name="f20" fmla="+- f15 0 f14"/>
              <a:gd name="f21" fmla="*/ f16 1 f2"/>
              <a:gd name="f22" fmla="*/ f17 1 f2"/>
              <a:gd name="f23" fmla="*/ f18 1 f2"/>
              <a:gd name="f24" fmla="*/ f19 1 f2"/>
              <a:gd name="f25" fmla="*/ f20 1 21600"/>
              <a:gd name="f26" fmla="+- 0 0 f21"/>
              <a:gd name="f27" fmla="+- f22 0 f1"/>
              <a:gd name="f28" fmla="+- f23 0 f1"/>
              <a:gd name="f29" fmla="+- f24 0 f1"/>
              <a:gd name="f30" fmla="*/ 3163 f25 1"/>
              <a:gd name="f31" fmla="*/ 18437 f25 1"/>
              <a:gd name="f32" fmla="*/ 10800 f25 1"/>
              <a:gd name="f33" fmla="*/ 0 f25 1"/>
              <a:gd name="f34" fmla="*/ 21600 f25 1"/>
              <a:gd name="f35" fmla="*/ f26 f0 1"/>
              <a:gd name="f36" fmla="+- f28 0 f27"/>
              <a:gd name="f37" fmla="*/ f35 1 f7"/>
              <a:gd name="f38" fmla="*/ f32 1 f25"/>
              <a:gd name="f39" fmla="*/ f33 1 f25"/>
              <a:gd name="f40" fmla="*/ f30 1 f25"/>
              <a:gd name="f41" fmla="*/ f31 1 f25"/>
              <a:gd name="f42" fmla="*/ f34 1 f25"/>
              <a:gd name="f43" fmla="+- f37 0 f1"/>
              <a:gd name="f44" fmla="*/ f40 f12 1"/>
              <a:gd name="f45" fmla="*/ f41 f12 1"/>
              <a:gd name="f46" fmla="*/ f41 f13 1"/>
              <a:gd name="f47" fmla="*/ f40 f13 1"/>
              <a:gd name="f48" fmla="*/ f38 f12 1"/>
              <a:gd name="f49" fmla="*/ f39 f13 1"/>
              <a:gd name="f50" fmla="*/ f39 f12 1"/>
              <a:gd name="f51" fmla="*/ f38 f13 1"/>
              <a:gd name="f52" fmla="*/ f42 f13 1"/>
              <a:gd name="f53" fmla="*/ f42 f12 1"/>
              <a:gd name="f54" fmla="+- f43 f1 0"/>
              <a:gd name="f55" fmla="*/ f54 f7 1"/>
              <a:gd name="f56" fmla="*/ f55 1 f0"/>
              <a:gd name="f57" fmla="+- 0 0 f56"/>
              <a:gd name="f58" fmla="+- 0 0 f57"/>
              <a:gd name="f59" fmla="*/ f58 f0 1"/>
              <a:gd name="f60" fmla="*/ f59 1 f7"/>
              <a:gd name="f61" fmla="+- f60 0 f1"/>
              <a:gd name="f62" fmla="cos 1 f61"/>
              <a:gd name="f63" fmla="sin 1 f61"/>
              <a:gd name="f64" fmla="+- 0 0 f62"/>
              <a:gd name="f65" fmla="+- 0 0 f63"/>
              <a:gd name="f66" fmla="+- 0 0 f64"/>
              <a:gd name="f67" fmla="+- 0 0 f65"/>
              <a:gd name="f68" fmla="val f66"/>
              <a:gd name="f69" fmla="val f67"/>
              <a:gd name="f70" fmla="+- 0 0 f68"/>
              <a:gd name="f71" fmla="+- 0 0 f69"/>
              <a:gd name="f72" fmla="*/ 10800 f70 1"/>
              <a:gd name="f73" fmla="*/ 10800 f71 1"/>
              <a:gd name="f74" fmla="*/ f72 f72 1"/>
              <a:gd name="f75" fmla="*/ f73 f73 1"/>
              <a:gd name="f76" fmla="+- f74 f75 0"/>
              <a:gd name="f77" fmla="sqrt f76"/>
              <a:gd name="f78" fmla="*/ f8 1 f77"/>
              <a:gd name="f79" fmla="*/ f70 f78 1"/>
              <a:gd name="f80" fmla="*/ f71 f78 1"/>
              <a:gd name="f81" fmla="+- 10800 0 f79"/>
              <a:gd name="f82" fmla="+- 10800 0 f80"/>
            </a:gdLst>
            <a:ahLst/>
            <a:cxnLst>
              <a:cxn ang="3cd4">
                <a:pos x="hc" y="t"/>
              </a:cxn>
              <a:cxn ang="0">
                <a:pos x="r" y="vc"/>
              </a:cxn>
              <a:cxn ang="cd4">
                <a:pos x="hc" y="b"/>
              </a:cxn>
              <a:cxn ang="cd2">
                <a:pos x="l" y="vc"/>
              </a:cxn>
              <a:cxn ang="f29">
                <a:pos x="f48" y="f49"/>
              </a:cxn>
              <a:cxn ang="f29">
                <a:pos x="f44" y="f47"/>
              </a:cxn>
              <a:cxn ang="f29">
                <a:pos x="f50" y="f51"/>
              </a:cxn>
              <a:cxn ang="f29">
                <a:pos x="f44" y="f46"/>
              </a:cxn>
              <a:cxn ang="f29">
                <a:pos x="f48" y="f52"/>
              </a:cxn>
              <a:cxn ang="f29">
                <a:pos x="f45" y="f46"/>
              </a:cxn>
              <a:cxn ang="f29">
                <a:pos x="f53" y="f51"/>
              </a:cxn>
              <a:cxn ang="f29">
                <a:pos x="f45" y="f47"/>
              </a:cxn>
            </a:cxnLst>
            <a:rect l="f44" t="f47" r="f45" b="f46"/>
            <a:pathLst>
              <a:path w="21600" h="21600">
                <a:moveTo>
                  <a:pt x="f81" y="f82"/>
                </a:moveTo>
                <a:arcTo wR="f10" hR="f10" stAng="f27" swAng="f36"/>
                <a:close/>
              </a:path>
            </a:pathLst>
          </a:custGeom>
          <a:noFill/>
          <a:ln w="35999">
            <a:solidFill>
              <a:srgbClr val="FF0000"/>
            </a:solidFill>
            <a:prstDash val="solid"/>
          </a:ln>
        </p:spPr>
        <p:txBody>
          <a:bodyPr vert="horz" wrap="square" lIns="107999" tIns="63002" rIns="107999" bIns="63002" anchor="ctr" anchorCtr="0" compatLnSpc="1"/>
          <a:lstStyle/>
          <a:p>
            <a:pPr marL="0" marR="0" lvl="0" indent="0" algn="l" defTabSz="914400" rtl="0" fontAlgn="auto" hangingPunct="0">
              <a:lnSpc>
                <a:spcPct val="41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Times New Roman" pitchFamily="18"/>
              <a:ea typeface="DejaVu Sans" pitchFamily="2"/>
              <a:cs typeface="DejaVu Sans" pitchFamily="2"/>
            </a:endParaRPr>
          </a:p>
        </p:txBody>
      </p:sp>
      <p:graphicFrame>
        <p:nvGraphicFramePr>
          <p:cNvPr id="15" name="Object 14"/>
          <p:cNvGraphicFramePr>
            <a:graphicFrameLocks noChangeAspect="1"/>
          </p:cNvGraphicFramePr>
          <p:nvPr/>
        </p:nvGraphicFramePr>
        <p:xfrm>
          <a:off x="5839952" y="1416050"/>
          <a:ext cx="2615380" cy="844550"/>
        </p:xfrm>
        <a:graphic>
          <a:graphicData uri="http://schemas.openxmlformats.org/presentationml/2006/ole">
            <mc:AlternateContent xmlns:mc="http://schemas.openxmlformats.org/markup-compatibility/2006">
              <mc:Choice xmlns:v="urn:schemas-microsoft-com:vml" Requires="v">
                <p:oleObj spid="_x0000_s104453" name="Equation" r:id="rId7" imgW="1219200" imgH="393700" progId="Equation.3">
                  <p:embed/>
                </p:oleObj>
              </mc:Choice>
              <mc:Fallback>
                <p:oleObj name="Equation" r:id="rId7" imgW="1219200" imgH="3937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9952" y="1416050"/>
                        <a:ext cx="2615380" cy="844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6070599" y="2260600"/>
            <a:ext cx="2717567" cy="4062651"/>
          </a:xfrm>
          <a:prstGeom prst="rect">
            <a:avLst/>
          </a:prstGeom>
          <a:noFill/>
        </p:spPr>
        <p:txBody>
          <a:bodyPr wrap="square" rtlCol="0">
            <a:spAutoFit/>
          </a:bodyPr>
          <a:lstStyle/>
          <a:p>
            <a:pPr algn="just"/>
            <a:r>
              <a:rPr lang="en-US" sz="2400" dirty="0" smtClean="0"/>
              <a:t>Where:</a:t>
            </a:r>
          </a:p>
          <a:p>
            <a:pPr algn="just"/>
            <a:r>
              <a:rPr lang="en-US" dirty="0" smtClean="0"/>
              <a:t>F</a:t>
            </a:r>
            <a:r>
              <a:rPr lang="en-US" baseline="-25000" dirty="0" smtClean="0"/>
              <a:t>0</a:t>
            </a:r>
            <a:r>
              <a:rPr lang="en-US" dirty="0" smtClean="0"/>
              <a:t> - the force at the end of transition,</a:t>
            </a:r>
          </a:p>
          <a:p>
            <a:pPr algn="just"/>
            <a:r>
              <a:rPr lang="en-US" dirty="0" err="1" smtClean="0"/>
              <a:t>k</a:t>
            </a:r>
            <a:r>
              <a:rPr lang="en-US" dirty="0" smtClean="0"/>
              <a:t> – spring constant</a:t>
            </a:r>
          </a:p>
          <a:p>
            <a:pPr algn="just"/>
            <a:r>
              <a:rPr lang="en-US" dirty="0" err="1" smtClean="0"/>
              <a:t>dF</a:t>
            </a:r>
            <a:r>
              <a:rPr lang="en-US" dirty="0" smtClean="0"/>
              <a:t> – the force change</a:t>
            </a:r>
          </a:p>
          <a:p>
            <a:pPr algn="just"/>
            <a:endParaRPr lang="en-US" sz="2400" dirty="0" smtClean="0"/>
          </a:p>
          <a:p>
            <a:pPr algn="just"/>
            <a:r>
              <a:rPr lang="en-US" sz="2400" dirty="0" smtClean="0"/>
              <a:t>Here: </a:t>
            </a:r>
          </a:p>
          <a:p>
            <a:pPr algn="just"/>
            <a:r>
              <a:rPr lang="en-US" dirty="0" smtClean="0"/>
              <a:t>F</a:t>
            </a:r>
            <a:r>
              <a:rPr lang="en-US" baseline="-25000" dirty="0" smtClean="0"/>
              <a:t>0</a:t>
            </a:r>
            <a:r>
              <a:rPr lang="en-US" dirty="0" smtClean="0"/>
              <a:t> ~ 0 N</a:t>
            </a:r>
          </a:p>
          <a:p>
            <a:pPr algn="just"/>
            <a:r>
              <a:rPr lang="en-US" dirty="0" err="1" smtClean="0"/>
              <a:t>dF</a:t>
            </a:r>
            <a:r>
              <a:rPr lang="en-US" dirty="0" smtClean="0"/>
              <a:t> ~ 575 </a:t>
            </a:r>
            <a:r>
              <a:rPr lang="en-US" dirty="0" err="1" smtClean="0"/>
              <a:t>pN</a:t>
            </a:r>
            <a:endParaRPr lang="en-US" dirty="0" smtClean="0"/>
          </a:p>
          <a:p>
            <a:pPr algn="just"/>
            <a:r>
              <a:rPr lang="en-US" dirty="0" err="1" smtClean="0"/>
              <a:t>k</a:t>
            </a:r>
            <a:r>
              <a:rPr lang="en-US" dirty="0" smtClean="0"/>
              <a:t> = 278 Å/</a:t>
            </a:r>
            <a:r>
              <a:rPr lang="en-US" dirty="0" err="1" smtClean="0"/>
              <a:t>pN</a:t>
            </a:r>
            <a:endParaRPr lang="en-US" dirty="0" smtClean="0"/>
          </a:p>
          <a:p>
            <a:pPr algn="just"/>
            <a:r>
              <a:rPr lang="en-US" dirty="0" err="1" smtClean="0"/>
              <a:t>dE</a:t>
            </a:r>
            <a:r>
              <a:rPr lang="en-US" dirty="0" smtClean="0"/>
              <a:t>=543pN*Å (10</a:t>
            </a:r>
            <a:r>
              <a:rPr lang="en-US" baseline="30000" dirty="0" smtClean="0"/>
              <a:t>-22J</a:t>
            </a:r>
            <a:r>
              <a:rPr lang="en-US" dirty="0" smtClean="0"/>
              <a:t>J)</a:t>
            </a:r>
          </a:p>
          <a:p>
            <a:pPr algn="just"/>
            <a:endParaRPr lang="en-US" dirty="0" smtClean="0"/>
          </a:p>
          <a:p>
            <a:pPr algn="just"/>
            <a:r>
              <a:rPr lang="en-US" sz="2400" b="1" dirty="0" err="1" smtClean="0">
                <a:solidFill>
                  <a:srgbClr val="0000FF"/>
                </a:solidFill>
              </a:rPr>
              <a:t>dE</a:t>
            </a:r>
            <a:r>
              <a:rPr lang="en-US" sz="2400" b="1" dirty="0" smtClean="0">
                <a:solidFill>
                  <a:srgbClr val="0000FF"/>
                </a:solidFill>
              </a:rPr>
              <a:t>=0.34 </a:t>
            </a:r>
            <a:r>
              <a:rPr lang="en-US" sz="2400" b="1" dirty="0" err="1" smtClean="0">
                <a:solidFill>
                  <a:srgbClr val="0000FF"/>
                </a:solidFill>
              </a:rPr>
              <a:t>eV</a:t>
            </a:r>
            <a:endParaRPr lang="en-US" sz="2400" b="1" dirty="0" smtClean="0">
              <a:solidFill>
                <a:srgbClr val="0000FF"/>
              </a:solidFill>
            </a:endParaRPr>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6392345" cy="707886"/>
          </a:xfrm>
          <a:prstGeom prst="rect">
            <a:avLst/>
          </a:prstGeom>
          <a:noFill/>
        </p:spPr>
        <p:txBody>
          <a:bodyPr wrap="square" rtlCol="0">
            <a:spAutoFit/>
          </a:bodyPr>
          <a:lstStyle/>
          <a:p>
            <a:r>
              <a:rPr lang="en-US" sz="4000" b="1" i="1" dirty="0" smtClean="0">
                <a:solidFill>
                  <a:srgbClr val="0000FF"/>
                </a:solidFill>
              </a:rPr>
              <a:t>Steered Molecular Dynamics</a:t>
            </a:r>
            <a:endParaRPr lang="en-US" sz="4000" b="1" i="1" dirty="0">
              <a:solidFill>
                <a:srgbClr val="0000FF"/>
              </a:solidFill>
            </a:endParaRPr>
          </a:p>
        </p:txBody>
      </p:sp>
      <p:pic>
        <p:nvPicPr>
          <p:cNvPr id="10" name="Picture 9"/>
          <p:cNvPicPr>
            <a:picLocks noChangeAspect="1"/>
          </p:cNvPicPr>
          <p:nvPr/>
        </p:nvPicPr>
        <p:blipFill>
          <a:blip r:embed="rId4"/>
          <a:stretch>
            <a:fillRect/>
          </a:stretch>
        </p:blipFill>
        <p:spPr>
          <a:xfrm>
            <a:off x="62342" y="1428749"/>
            <a:ext cx="9005458" cy="3537858"/>
          </a:xfrm>
          <a:prstGeom prst="rect">
            <a:avLst/>
          </a:prstGeom>
        </p:spPr>
      </p:pic>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6392345" cy="707886"/>
          </a:xfrm>
          <a:prstGeom prst="rect">
            <a:avLst/>
          </a:prstGeom>
          <a:noFill/>
        </p:spPr>
        <p:txBody>
          <a:bodyPr wrap="square" rtlCol="0">
            <a:spAutoFit/>
          </a:bodyPr>
          <a:lstStyle/>
          <a:p>
            <a:r>
              <a:rPr lang="en-US" sz="4000" b="1" i="1" dirty="0" smtClean="0">
                <a:solidFill>
                  <a:srgbClr val="0000FF"/>
                </a:solidFill>
              </a:rPr>
              <a:t>Particle Mesh </a:t>
            </a:r>
            <a:r>
              <a:rPr lang="en-US" sz="4000" b="1" i="1" dirty="0" err="1" smtClean="0">
                <a:solidFill>
                  <a:srgbClr val="0000FF"/>
                </a:solidFill>
              </a:rPr>
              <a:t>Ewald</a:t>
            </a:r>
            <a:endParaRPr lang="en-US" sz="4000" b="1" i="1" dirty="0">
              <a:solidFill>
                <a:srgbClr val="0000FF"/>
              </a:solidFill>
            </a:endParaRPr>
          </a:p>
        </p:txBody>
      </p:sp>
      <p:sp>
        <p:nvSpPr>
          <p:cNvPr id="10" name="TextBox 9"/>
          <p:cNvSpPr txBox="1"/>
          <p:nvPr/>
        </p:nvSpPr>
        <p:spPr>
          <a:xfrm>
            <a:off x="611089" y="1492250"/>
            <a:ext cx="8177078" cy="5262979"/>
          </a:xfrm>
          <a:prstGeom prst="rect">
            <a:avLst/>
          </a:prstGeom>
          <a:noFill/>
        </p:spPr>
        <p:txBody>
          <a:bodyPr wrap="square" rtlCol="0">
            <a:spAutoFit/>
          </a:bodyPr>
          <a:lstStyle/>
          <a:p>
            <a:pPr algn="just"/>
            <a:r>
              <a:rPr lang="en-US" sz="2400" b="1" dirty="0" err="1" smtClean="0">
                <a:solidFill>
                  <a:srgbClr val="0000FF"/>
                </a:solidFill>
              </a:rPr>
              <a:t>Ewald</a:t>
            </a:r>
            <a:r>
              <a:rPr lang="en-US" sz="2400" b="1" dirty="0" smtClean="0">
                <a:solidFill>
                  <a:srgbClr val="0000FF"/>
                </a:solidFill>
              </a:rPr>
              <a:t> summation </a:t>
            </a:r>
            <a:r>
              <a:rPr lang="en-US" sz="2400" dirty="0" smtClean="0"/>
              <a:t>is a method for computing the interaction energies of periodic systems, particularly electrostatic energies. </a:t>
            </a:r>
          </a:p>
          <a:p>
            <a:pPr algn="just"/>
            <a:endParaRPr lang="en-US" sz="2400" dirty="0" smtClean="0"/>
          </a:p>
          <a:p>
            <a:pPr algn="just"/>
            <a:r>
              <a:rPr lang="en-US" sz="2400" b="1" dirty="0" smtClean="0">
                <a:solidFill>
                  <a:srgbClr val="0000FF"/>
                </a:solidFill>
              </a:rPr>
              <a:t>Particle Mesh </a:t>
            </a:r>
            <a:r>
              <a:rPr lang="en-US" sz="2400" b="1" dirty="0" err="1" smtClean="0">
                <a:solidFill>
                  <a:srgbClr val="0000FF"/>
                </a:solidFill>
              </a:rPr>
              <a:t>Ewald</a:t>
            </a:r>
            <a:r>
              <a:rPr lang="en-US" sz="2400" b="1" dirty="0" smtClean="0">
                <a:solidFill>
                  <a:srgbClr val="0000FF"/>
                </a:solidFill>
              </a:rPr>
              <a:t> (PME), since 1970s</a:t>
            </a:r>
          </a:p>
          <a:p>
            <a:pPr algn="just"/>
            <a:r>
              <a:rPr lang="en-US" sz="2400" dirty="0" smtClean="0"/>
              <a:t>As in normal </a:t>
            </a:r>
            <a:r>
              <a:rPr lang="en-US" sz="2400" dirty="0" err="1" smtClean="0"/>
              <a:t>Ewald</a:t>
            </a:r>
            <a:r>
              <a:rPr lang="en-US" sz="2400" dirty="0" smtClean="0"/>
              <a:t> summation, the interaction is separated into two terms: short and long-range. PME replaces the direct summation of interaction energy between point particles with </a:t>
            </a:r>
            <a:r>
              <a:rPr lang="en-US" sz="2400" b="1" dirty="0" smtClean="0">
                <a:solidFill>
                  <a:srgbClr val="0000FF"/>
                </a:solidFill>
              </a:rPr>
              <a:t>two summations: a direct sum of the short-ranged potential in real space and a summation in Fourier space of the long-ranged part</a:t>
            </a:r>
            <a:r>
              <a:rPr lang="en-US" sz="2400" b="1" dirty="0" smtClean="0"/>
              <a:t>.</a:t>
            </a:r>
            <a:r>
              <a:rPr lang="en-US" sz="2400" dirty="0" smtClean="0"/>
              <a:t> Both summations converge quickly, so they may be truncated with little loss of accuracy and great improvement in required computational time. The method uses FFT which requires that the density field be evaluated on a discrete lattice in space (mesh).  </a:t>
            </a:r>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6392345" cy="707886"/>
          </a:xfrm>
          <a:prstGeom prst="rect">
            <a:avLst/>
          </a:prstGeom>
          <a:noFill/>
        </p:spPr>
        <p:txBody>
          <a:bodyPr wrap="square" rtlCol="0">
            <a:spAutoFit/>
          </a:bodyPr>
          <a:lstStyle/>
          <a:p>
            <a:r>
              <a:rPr lang="en-US" sz="4000" b="1" i="1" dirty="0" smtClean="0">
                <a:solidFill>
                  <a:srgbClr val="0000FF"/>
                </a:solidFill>
              </a:rPr>
              <a:t>Particle Mesh </a:t>
            </a:r>
            <a:r>
              <a:rPr lang="en-US" sz="4000" b="1" i="1" dirty="0" err="1" smtClean="0">
                <a:solidFill>
                  <a:srgbClr val="0000FF"/>
                </a:solidFill>
              </a:rPr>
              <a:t>Ewald</a:t>
            </a:r>
            <a:endParaRPr lang="en-US" sz="4000" b="1" i="1" dirty="0">
              <a:solidFill>
                <a:srgbClr val="0000FF"/>
              </a:solidFill>
            </a:endParaRPr>
          </a:p>
        </p:txBody>
      </p:sp>
      <p:sp>
        <p:nvSpPr>
          <p:cNvPr id="10" name="TextBox 9"/>
          <p:cNvSpPr txBox="1"/>
          <p:nvPr/>
        </p:nvSpPr>
        <p:spPr>
          <a:xfrm>
            <a:off x="611089" y="1492250"/>
            <a:ext cx="8177078" cy="5262979"/>
          </a:xfrm>
          <a:prstGeom prst="rect">
            <a:avLst/>
          </a:prstGeom>
          <a:noFill/>
        </p:spPr>
        <p:txBody>
          <a:bodyPr wrap="square" rtlCol="0">
            <a:spAutoFit/>
          </a:bodyPr>
          <a:lstStyle/>
          <a:p>
            <a:pPr algn="just"/>
            <a:r>
              <a:rPr lang="en-US" sz="2400" b="1" dirty="0" smtClean="0">
                <a:solidFill>
                  <a:srgbClr val="0000FF"/>
                </a:solidFill>
              </a:rPr>
              <a:t>PME method </a:t>
            </a:r>
            <a:r>
              <a:rPr lang="en-US" sz="2400" dirty="0" smtClean="0"/>
              <a:t>can be applied to systems with </a:t>
            </a:r>
            <a:r>
              <a:rPr lang="en-US" sz="2400" b="1" dirty="0" smtClean="0">
                <a:solidFill>
                  <a:srgbClr val="0000FF"/>
                </a:solidFill>
              </a:rPr>
              <a:t>periodic symmetry</a:t>
            </a:r>
            <a:r>
              <a:rPr lang="en-US" sz="2400" dirty="0" smtClean="0"/>
              <a:t>. In MD a charge-neutral unit cell is created which is infinitely “tiled” to form images. It means that PBC are used. The unit cell must be big enough to avoid improper motion correlations between two faces of the cell and still small enough to be computationally feasible.</a:t>
            </a:r>
          </a:p>
          <a:p>
            <a:pPr algn="just"/>
            <a:endParaRPr lang="en-US" sz="2400" dirty="0" smtClean="0"/>
          </a:p>
          <a:p>
            <a:pPr algn="just"/>
            <a:r>
              <a:rPr lang="en-US" sz="2400" dirty="0" smtClean="0"/>
              <a:t>PME is an efficient </a:t>
            </a:r>
            <a:r>
              <a:rPr lang="en-US" sz="2400" b="1" dirty="0" smtClean="0">
                <a:solidFill>
                  <a:srgbClr val="0000FF"/>
                </a:solidFill>
              </a:rPr>
              <a:t>full electrostatic method </a:t>
            </a:r>
            <a:r>
              <a:rPr lang="en-US" sz="2400" dirty="0" smtClean="0"/>
              <a:t>for use with PBC. It should not affect energy conservation, although it may affect the accuracy of the result and momentum conservation. </a:t>
            </a:r>
            <a:r>
              <a:rPr lang="en-US" sz="2400" b="1" dirty="0" smtClean="0">
                <a:solidFill>
                  <a:srgbClr val="0000FF"/>
                </a:solidFill>
              </a:rPr>
              <a:t>PME is more accurate and less expensive than larger cutoffs. </a:t>
            </a:r>
            <a:r>
              <a:rPr lang="en-US" sz="2400" dirty="0" smtClean="0"/>
              <a:t>The particle mesh is a 3D grid created in the system over which the system charge is distributed. From this charge, potentials and forces on atoms in the system are determined.</a:t>
            </a:r>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6392345" cy="707886"/>
          </a:xfrm>
          <a:prstGeom prst="rect">
            <a:avLst/>
          </a:prstGeom>
          <a:noFill/>
        </p:spPr>
        <p:txBody>
          <a:bodyPr wrap="square" rtlCol="0">
            <a:spAutoFit/>
          </a:bodyPr>
          <a:lstStyle/>
          <a:p>
            <a:r>
              <a:rPr lang="en-US" sz="4000" b="1" i="1" dirty="0" smtClean="0">
                <a:solidFill>
                  <a:srgbClr val="0000FF"/>
                </a:solidFill>
              </a:rPr>
              <a:t>Cost reduction</a:t>
            </a:r>
            <a:endParaRPr lang="en-US" sz="4000" b="1" i="1" dirty="0">
              <a:solidFill>
                <a:srgbClr val="0000FF"/>
              </a:solidFill>
            </a:endParaRPr>
          </a:p>
        </p:txBody>
      </p:sp>
      <p:sp>
        <p:nvSpPr>
          <p:cNvPr id="10" name="TextBox 9"/>
          <p:cNvSpPr txBox="1"/>
          <p:nvPr/>
        </p:nvSpPr>
        <p:spPr>
          <a:xfrm>
            <a:off x="611089" y="1581150"/>
            <a:ext cx="8177078" cy="4524315"/>
          </a:xfrm>
          <a:prstGeom prst="rect">
            <a:avLst/>
          </a:prstGeom>
          <a:noFill/>
        </p:spPr>
        <p:txBody>
          <a:bodyPr wrap="square" rtlCol="0">
            <a:spAutoFit/>
          </a:bodyPr>
          <a:lstStyle/>
          <a:p>
            <a:pPr algn="just"/>
            <a:r>
              <a:rPr lang="en-US" sz="2400" b="1" dirty="0" smtClean="0">
                <a:solidFill>
                  <a:srgbClr val="0000FF"/>
                </a:solidFill>
              </a:rPr>
              <a:t>Cut offs</a:t>
            </a:r>
          </a:p>
          <a:p>
            <a:pPr algn="just"/>
            <a:r>
              <a:rPr lang="en-US" sz="2400" dirty="0" smtClean="0"/>
              <a:t>The most time-consuming part in MD calculations are calculations of non-bonding interactions: van </a:t>
            </a:r>
            <a:r>
              <a:rPr lang="en-US" sz="2400" dirty="0" err="1" smtClean="0"/>
              <a:t>der</a:t>
            </a:r>
            <a:r>
              <a:rPr lang="en-US" sz="2400" dirty="0" smtClean="0"/>
              <a:t> Waals and electrostatics interactions. They should be calculated to the infinitum, what is impossible, usually we cut this calculations in 12A distance.</a:t>
            </a:r>
          </a:p>
          <a:p>
            <a:pPr algn="just"/>
            <a:r>
              <a:rPr lang="en-US" sz="2400" b="1" dirty="0" smtClean="0">
                <a:solidFill>
                  <a:srgbClr val="0000FF"/>
                </a:solidFill>
              </a:rPr>
              <a:t>Constrained MD</a:t>
            </a:r>
          </a:p>
          <a:p>
            <a:pPr algn="just"/>
            <a:r>
              <a:rPr lang="en-US" sz="2400" dirty="0" smtClean="0"/>
              <a:t>Usually we are not interested in calculations of the fastest bond stretching (like O-H bonds). Therefore the constrained MD is used. SHAKE and RATTLE (velocity version of SHAKE) algorithms allow to constrain the length of all bonds with hydrogen atoms involved. Water molecules are kept rigid. </a:t>
            </a:r>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sp>
        <p:nvSpPr>
          <p:cNvPr id="10" name="TextBox 9"/>
          <p:cNvSpPr txBox="1"/>
          <p:nvPr/>
        </p:nvSpPr>
        <p:spPr>
          <a:xfrm>
            <a:off x="611089" y="1581150"/>
            <a:ext cx="8177078" cy="4893647"/>
          </a:xfrm>
          <a:prstGeom prst="rect">
            <a:avLst/>
          </a:prstGeom>
          <a:noFill/>
        </p:spPr>
        <p:txBody>
          <a:bodyPr wrap="square" rtlCol="0">
            <a:spAutoFit/>
          </a:bodyPr>
          <a:lstStyle/>
          <a:p>
            <a:pPr algn="just"/>
            <a:r>
              <a:rPr lang="en-US" sz="2400" b="1" dirty="0" smtClean="0">
                <a:solidFill>
                  <a:srgbClr val="0000FF"/>
                </a:solidFill>
              </a:rPr>
              <a:t>Molecular mechanics (MM) </a:t>
            </a:r>
            <a:r>
              <a:rPr lang="en-US" sz="2400" dirty="0" smtClean="0">
                <a:solidFill>
                  <a:srgbClr val="000000"/>
                </a:solidFill>
              </a:rPr>
              <a:t>uses classical mechanics to model molecular systems. The potential energy of all systems in molecular mechanics is calculated using force fields. MM can be used to study small and large molecules with thousands or millions of atoms. </a:t>
            </a:r>
          </a:p>
          <a:p>
            <a:pPr algn="just"/>
            <a:endParaRPr lang="en-US" sz="2400" dirty="0" smtClean="0">
              <a:solidFill>
                <a:srgbClr val="000000"/>
              </a:solidFill>
            </a:endParaRPr>
          </a:p>
          <a:p>
            <a:pPr algn="just"/>
            <a:r>
              <a:rPr lang="en-US" sz="2400" b="1" dirty="0" smtClean="0">
                <a:solidFill>
                  <a:srgbClr val="0000FF"/>
                </a:solidFill>
              </a:rPr>
              <a:t>Basic principles of MM:</a:t>
            </a:r>
          </a:p>
          <a:p>
            <a:pPr lvl="1" algn="just">
              <a:buFont typeface="Arial"/>
              <a:buChar char="•"/>
            </a:pPr>
            <a:r>
              <a:rPr lang="en-US" sz="2400" dirty="0" smtClean="0">
                <a:solidFill>
                  <a:srgbClr val="000000"/>
                </a:solidFill>
              </a:rPr>
              <a:t>Each atom is simulated as a single particle</a:t>
            </a:r>
          </a:p>
          <a:p>
            <a:pPr lvl="1" algn="just">
              <a:buFont typeface="Arial"/>
              <a:buChar char="•"/>
            </a:pPr>
            <a:r>
              <a:rPr lang="en-US" sz="2400" dirty="0" smtClean="0">
                <a:solidFill>
                  <a:srgbClr val="000000"/>
                </a:solidFill>
              </a:rPr>
              <a:t>Each particle has an radius (typically the van </a:t>
            </a:r>
            <a:r>
              <a:rPr lang="en-US" sz="2400" dirty="0" err="1" smtClean="0">
                <a:solidFill>
                  <a:srgbClr val="000000"/>
                </a:solidFill>
              </a:rPr>
              <a:t>der</a:t>
            </a:r>
            <a:r>
              <a:rPr lang="en-US" sz="2400" dirty="0" smtClean="0">
                <a:solidFill>
                  <a:srgbClr val="000000"/>
                </a:solidFill>
              </a:rPr>
              <a:t> Waals radius), </a:t>
            </a:r>
            <a:r>
              <a:rPr lang="en-US" sz="2400" dirty="0" err="1" smtClean="0">
                <a:solidFill>
                  <a:srgbClr val="000000"/>
                </a:solidFill>
              </a:rPr>
              <a:t>polarizability</a:t>
            </a:r>
            <a:r>
              <a:rPr lang="en-US" sz="2400" dirty="0" smtClean="0">
                <a:solidFill>
                  <a:srgbClr val="000000"/>
                </a:solidFill>
              </a:rPr>
              <a:t> and constant net charge</a:t>
            </a:r>
          </a:p>
          <a:p>
            <a:pPr lvl="1" algn="just">
              <a:buFont typeface="Arial"/>
              <a:buChar char="•"/>
            </a:pPr>
            <a:r>
              <a:rPr lang="en-US" sz="2400" dirty="0" smtClean="0">
                <a:solidFill>
                  <a:srgbClr val="000000"/>
                </a:solidFill>
              </a:rPr>
              <a:t>Bonded interactions are treated as “springs” with an equilibrium distance equal to the experimental or calculated bond</a:t>
            </a:r>
          </a:p>
        </p:txBody>
      </p:sp>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4347645" cy="707886"/>
          </a:xfrm>
          <a:prstGeom prst="rect">
            <a:avLst/>
          </a:prstGeom>
          <a:noFill/>
        </p:spPr>
        <p:txBody>
          <a:bodyPr wrap="square" rtlCol="0">
            <a:spAutoFit/>
          </a:bodyPr>
          <a:lstStyle/>
          <a:p>
            <a:r>
              <a:rPr lang="en-US" sz="4000" b="1" i="1" dirty="0" smtClean="0">
                <a:solidFill>
                  <a:srgbClr val="0000FF"/>
                </a:solidFill>
              </a:rPr>
              <a:t>Definitions</a:t>
            </a:r>
            <a:endParaRPr lang="en-US" sz="4000" b="1" i="1" dirty="0">
              <a:solidFill>
                <a:srgbClr val="0000FF"/>
              </a:solidFill>
            </a:endParaRPr>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6392345" cy="707886"/>
          </a:xfrm>
          <a:prstGeom prst="rect">
            <a:avLst/>
          </a:prstGeom>
          <a:noFill/>
        </p:spPr>
        <p:txBody>
          <a:bodyPr wrap="square" rtlCol="0">
            <a:spAutoFit/>
          </a:bodyPr>
          <a:lstStyle/>
          <a:p>
            <a:r>
              <a:rPr lang="en-US" sz="4000" b="1" i="1" dirty="0" smtClean="0">
                <a:solidFill>
                  <a:srgbClr val="0000FF"/>
                </a:solidFill>
              </a:rPr>
              <a:t>Thank you for your attention!</a:t>
            </a:r>
            <a:endParaRPr lang="en-US" sz="4000" b="1" i="1" dirty="0">
              <a:solidFill>
                <a:srgbClr val="0000FF"/>
              </a:solidFill>
            </a:endParaRPr>
          </a:p>
        </p:txBody>
      </p:sp>
      <p:sp>
        <p:nvSpPr>
          <p:cNvPr id="6" name="Subtitle 2"/>
          <p:cNvSpPr txBox="1">
            <a:spLocks/>
          </p:cNvSpPr>
          <p:nvPr/>
        </p:nvSpPr>
        <p:spPr>
          <a:xfrm>
            <a:off x="161613" y="3219450"/>
            <a:ext cx="8544281" cy="2718474"/>
          </a:xfrm>
          <a:prstGeom prst="rect">
            <a:avLst/>
          </a:prstGeom>
        </p:spPr>
        <p:txBody>
          <a:bodyPr vert="horz" lIns="91440" tIns="45720" rIns="91440" bIns="45720" rtlCol="0">
            <a:norm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57" b="1" dirty="0" smtClean="0">
                <a:solidFill>
                  <a:schemeClr val="bg1">
                    <a:lumMod val="50000"/>
                  </a:schemeClr>
                </a:solidFill>
              </a:rPr>
              <a:t>Dr Karina </a:t>
            </a:r>
            <a:r>
              <a:rPr lang="en-US" sz="2857" b="1" dirty="0" err="1" smtClean="0">
                <a:solidFill>
                  <a:schemeClr val="bg1">
                    <a:lumMod val="50000"/>
                  </a:schemeClr>
                </a:solidFill>
              </a:rPr>
              <a:t>Kubiak</a:t>
            </a:r>
            <a:r>
              <a:rPr lang="en-US" sz="2857" b="1" dirty="0" smtClean="0">
                <a:solidFill>
                  <a:schemeClr val="bg1">
                    <a:lumMod val="50000"/>
                  </a:schemeClr>
                </a:solidFill>
              </a:rPr>
              <a:t> - </a:t>
            </a:r>
            <a:r>
              <a:rPr lang="en-US" sz="2857" b="1" dirty="0" err="1" smtClean="0">
                <a:solidFill>
                  <a:schemeClr val="bg1">
                    <a:lumMod val="50000"/>
                  </a:schemeClr>
                </a:solidFill>
              </a:rPr>
              <a:t>Ossowska</a:t>
            </a:r>
            <a:endParaRPr lang="en-US" sz="2857" b="1" dirty="0" smtClean="0">
              <a:solidFill>
                <a:schemeClr val="bg1">
                  <a:lumMod val="50000"/>
                </a:schemeClr>
              </a:solidFill>
            </a:endParaRPr>
          </a:p>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57" b="1" dirty="0" smtClean="0">
                <a:solidFill>
                  <a:schemeClr val="bg1">
                    <a:lumMod val="50000"/>
                  </a:schemeClr>
                </a:solidFill>
              </a:rPr>
              <a:t>High Performance Computing Support Team</a:t>
            </a:r>
          </a:p>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57" b="1" dirty="0" smtClean="0">
                <a:solidFill>
                  <a:schemeClr val="bg1">
                    <a:lumMod val="50000"/>
                  </a:schemeClr>
                </a:solidFill>
              </a:rPr>
              <a:t>Department of Physics</a:t>
            </a:r>
          </a:p>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sz="2857" b="1" dirty="0" smtClean="0">
              <a:solidFill>
                <a:schemeClr val="bg1">
                  <a:lumMod val="50000"/>
                </a:schemeClr>
              </a:solidFill>
            </a:endParaRPr>
          </a:p>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57" b="1" dirty="0" smtClean="0">
                <a:solidFill>
                  <a:schemeClr val="bg1">
                    <a:lumMod val="50000"/>
                  </a:schemeClr>
                </a:solidFill>
              </a:rPr>
              <a:t>e-mail: </a:t>
            </a:r>
            <a:r>
              <a:rPr lang="en-US" sz="2857" b="1" dirty="0" err="1" smtClean="0">
                <a:solidFill>
                  <a:schemeClr val="bg1">
                    <a:lumMod val="50000"/>
                  </a:schemeClr>
                </a:solidFill>
              </a:rPr>
              <a:t>karina.kubiak@strath.ac.uk</a:t>
            </a:r>
            <a:endParaRPr lang="en-GB" sz="2857" b="1" dirty="0" smtClean="0">
              <a:solidFill>
                <a:schemeClr val="bg1">
                  <a:lumMod val="50000"/>
                </a:schemeClr>
              </a:solidFill>
            </a:endParaRPr>
          </a:p>
          <a:p>
            <a:pPr marL="342900" marR="0" lvl="0" indent="-342900" algn="l" defTabSz="914400" rtl="0" eaLnBrk="1" fontAlgn="auto" latinLnBrk="0" hangingPunct="1">
              <a:lnSpc>
                <a:spcPct val="100000"/>
              </a:lnSpc>
              <a:spcBef>
                <a:spcPct val="20000"/>
              </a:spcBef>
              <a:spcAft>
                <a:spcPts val="0"/>
              </a:spcAft>
              <a:buClrTx/>
              <a:buSzTx/>
              <a:tabLst/>
              <a:defRPr/>
            </a:pPr>
            <a:endParaRPr lang="en-GB" sz="2400" b="1" dirty="0">
              <a:solidFill>
                <a:srgbClr val="376092"/>
              </a:solidFill>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GB" sz="2400" b="1" i="0" u="none" strike="noStrike" kern="1200" cap="none" spc="0" normalizeH="0" baseline="0" noProof="0" dirty="0" smtClean="0">
              <a:ln>
                <a:noFill/>
              </a:ln>
              <a:solidFill>
                <a:srgbClr val="187628"/>
              </a:solidFill>
              <a:effectLst/>
              <a:uLnTx/>
              <a:uFillTx/>
              <a:latin typeface="+mn-lt"/>
              <a:ea typeface="+mn-ea"/>
              <a:cs typeface="+mn-cs"/>
            </a:endParaRPr>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sp>
        <p:nvSpPr>
          <p:cNvPr id="10" name="TextBox 9"/>
          <p:cNvSpPr txBox="1"/>
          <p:nvPr/>
        </p:nvSpPr>
        <p:spPr>
          <a:xfrm>
            <a:off x="611089" y="1581150"/>
            <a:ext cx="8177078" cy="2308324"/>
          </a:xfrm>
          <a:prstGeom prst="rect">
            <a:avLst/>
          </a:prstGeom>
          <a:noFill/>
        </p:spPr>
        <p:txBody>
          <a:bodyPr wrap="square" rtlCol="0">
            <a:spAutoFit/>
          </a:bodyPr>
          <a:lstStyle/>
          <a:p>
            <a:pPr algn="just"/>
            <a:r>
              <a:rPr lang="en-US" sz="2400" dirty="0" smtClean="0"/>
              <a:t>Molecular mechanics (MM) in MD is </a:t>
            </a:r>
            <a:r>
              <a:rPr lang="en-US" sz="2400" b="1" dirty="0" smtClean="0">
                <a:solidFill>
                  <a:srgbClr val="0000FF"/>
                </a:solidFill>
              </a:rPr>
              <a:t>used for energy minimization.</a:t>
            </a:r>
            <a:r>
              <a:rPr lang="en-US" sz="2400" dirty="0" smtClean="0"/>
              <a:t> The force field is used as an optimization criterion and the </a:t>
            </a:r>
            <a:r>
              <a:rPr lang="en-US" sz="2400" b="1" dirty="0" smtClean="0">
                <a:solidFill>
                  <a:srgbClr val="0000FF"/>
                </a:solidFill>
              </a:rPr>
              <a:t>local minimum </a:t>
            </a:r>
            <a:r>
              <a:rPr lang="en-US" sz="2400" dirty="0" smtClean="0"/>
              <a:t>is searched by an appropriate algorithm (conjugate gradient, steepest descent). The main aim is </a:t>
            </a:r>
            <a:r>
              <a:rPr lang="en-US" sz="2400" b="1" dirty="0" smtClean="0">
                <a:solidFill>
                  <a:srgbClr val="0000FF"/>
                </a:solidFill>
              </a:rPr>
              <a:t>to find the lowest (one of the lowest) energy conformation </a:t>
            </a:r>
            <a:r>
              <a:rPr lang="en-US" sz="2400" dirty="0" smtClean="0"/>
              <a:t>of a molecule.</a:t>
            </a:r>
          </a:p>
        </p:txBody>
      </p:sp>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4881045" cy="707886"/>
          </a:xfrm>
          <a:prstGeom prst="rect">
            <a:avLst/>
          </a:prstGeom>
          <a:noFill/>
        </p:spPr>
        <p:txBody>
          <a:bodyPr wrap="square" rtlCol="0">
            <a:spAutoFit/>
          </a:bodyPr>
          <a:lstStyle/>
          <a:p>
            <a:r>
              <a:rPr lang="en-US" sz="4000" b="1" i="1" dirty="0" smtClean="0">
                <a:solidFill>
                  <a:srgbClr val="0000FF"/>
                </a:solidFill>
              </a:rPr>
              <a:t>Molecular Mechanics </a:t>
            </a:r>
            <a:endParaRPr lang="en-US" sz="4000" b="1" i="1" dirty="0">
              <a:solidFill>
                <a:srgbClr val="0000FF"/>
              </a:solidFill>
            </a:endParaRPr>
          </a:p>
        </p:txBody>
      </p:sp>
      <p:pic>
        <p:nvPicPr>
          <p:cNvPr id="6" name="Picture 5" descr="GravityPotential.jpg"/>
          <p:cNvPicPr>
            <a:picLocks noChangeAspect="1"/>
          </p:cNvPicPr>
          <p:nvPr/>
        </p:nvPicPr>
        <p:blipFill>
          <a:blip r:embed="rId4"/>
          <a:stretch>
            <a:fillRect/>
          </a:stretch>
        </p:blipFill>
        <p:spPr>
          <a:xfrm>
            <a:off x="4527550" y="3762474"/>
            <a:ext cx="4076700" cy="2366125"/>
          </a:xfrm>
          <a:prstGeom prst="rect">
            <a:avLst/>
          </a:prstGeom>
        </p:spPr>
      </p:pic>
      <p:sp>
        <p:nvSpPr>
          <p:cNvPr id="8" name="TextBox 7"/>
          <p:cNvSpPr txBox="1"/>
          <p:nvPr/>
        </p:nvSpPr>
        <p:spPr>
          <a:xfrm>
            <a:off x="623790" y="3549650"/>
            <a:ext cx="3478310" cy="2308324"/>
          </a:xfrm>
          <a:prstGeom prst="rect">
            <a:avLst/>
          </a:prstGeom>
          <a:noFill/>
        </p:spPr>
        <p:txBody>
          <a:bodyPr wrap="square" rtlCol="0">
            <a:spAutoFit/>
          </a:bodyPr>
          <a:lstStyle/>
          <a:p>
            <a:pPr algn="just"/>
            <a:endParaRPr lang="en-US" sz="2400" dirty="0" smtClean="0"/>
          </a:p>
          <a:p>
            <a:pPr algn="just"/>
            <a:r>
              <a:rPr lang="en-US" sz="2400" dirty="0" smtClean="0"/>
              <a:t>MM can be used for </a:t>
            </a:r>
            <a:r>
              <a:rPr lang="en-US" sz="2400" dirty="0" err="1" smtClean="0"/>
              <a:t>biomolecule</a:t>
            </a:r>
            <a:r>
              <a:rPr lang="en-US" sz="2400" dirty="0" smtClean="0"/>
              <a:t> optimization, design of (drug, small molecules) binding </a:t>
            </a:r>
            <a:r>
              <a:rPr lang="en-US" sz="2400" dirty="0" err="1" smtClean="0"/>
              <a:t>sities</a:t>
            </a:r>
            <a:r>
              <a:rPr lang="en-US" sz="2400" dirty="0" smtClean="0"/>
              <a:t>, protein folding kinetics …</a:t>
            </a:r>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sp>
        <p:nvSpPr>
          <p:cNvPr id="10" name="TextBox 9"/>
          <p:cNvSpPr txBox="1"/>
          <p:nvPr/>
        </p:nvSpPr>
        <p:spPr>
          <a:xfrm>
            <a:off x="611089" y="1581150"/>
            <a:ext cx="8177078" cy="4524315"/>
          </a:xfrm>
          <a:prstGeom prst="rect">
            <a:avLst/>
          </a:prstGeom>
          <a:noFill/>
        </p:spPr>
        <p:txBody>
          <a:bodyPr wrap="square" rtlCol="0">
            <a:spAutoFit/>
          </a:bodyPr>
          <a:lstStyle/>
          <a:p>
            <a:pPr algn="just"/>
            <a:r>
              <a:rPr lang="en-US" sz="2400" dirty="0" smtClean="0"/>
              <a:t>MD trajectory is a series of atoms positions (snapshots) in time.</a:t>
            </a:r>
          </a:p>
          <a:p>
            <a:pPr algn="just"/>
            <a:endParaRPr lang="en-US" sz="2400" dirty="0" smtClean="0"/>
          </a:p>
          <a:p>
            <a:pPr algn="just"/>
            <a:r>
              <a:rPr lang="en-US" sz="2400" dirty="0" smtClean="0"/>
              <a:t>MD gives an access to events which cannot be observed experimentally. We can see the molecule! </a:t>
            </a:r>
            <a:r>
              <a:rPr lang="en-US" sz="2400" b="1" dirty="0" smtClean="0">
                <a:solidFill>
                  <a:srgbClr val="0000FF"/>
                </a:solidFill>
              </a:rPr>
              <a:t>MD predict the protein dynamics, structure changes upon binding of ions and small molecules (like drugs), UV irradiation or other structure alteration (mutations).</a:t>
            </a:r>
            <a:r>
              <a:rPr lang="en-US" sz="2400" dirty="0" smtClean="0"/>
              <a:t> It is possible to monitor protein </a:t>
            </a:r>
            <a:r>
              <a:rPr lang="en-US" sz="2400" b="1" dirty="0" smtClean="0"/>
              <a:t>adsorption, protein aggregation, folding and unfolding, structure changes upon changing the environment</a:t>
            </a:r>
            <a:r>
              <a:rPr lang="en-US" sz="2400" dirty="0" smtClean="0"/>
              <a:t>.</a:t>
            </a:r>
          </a:p>
          <a:p>
            <a:pPr algn="just"/>
            <a:endParaRPr lang="en-US" sz="2400" dirty="0" smtClean="0"/>
          </a:p>
          <a:p>
            <a:pPr algn="just"/>
            <a:r>
              <a:rPr lang="en-US" sz="2400" dirty="0" smtClean="0"/>
              <a:t>Theoretical methods are typically cheaper and faster than the experimental ones. </a:t>
            </a:r>
          </a:p>
        </p:txBody>
      </p:sp>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4881045" cy="707886"/>
          </a:xfrm>
          <a:prstGeom prst="rect">
            <a:avLst/>
          </a:prstGeom>
          <a:noFill/>
        </p:spPr>
        <p:txBody>
          <a:bodyPr wrap="square" rtlCol="0">
            <a:spAutoFit/>
          </a:bodyPr>
          <a:lstStyle/>
          <a:p>
            <a:r>
              <a:rPr lang="en-US" sz="4000" b="1" i="1" dirty="0" smtClean="0">
                <a:solidFill>
                  <a:srgbClr val="0000FF"/>
                </a:solidFill>
              </a:rPr>
              <a:t>Molecular Dynamics</a:t>
            </a:r>
            <a:endParaRPr lang="en-US" sz="4000" b="1" i="1" dirty="0">
              <a:solidFill>
                <a:srgbClr val="0000FF"/>
              </a:solidFill>
            </a:endParaRPr>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4881045" cy="707886"/>
          </a:xfrm>
          <a:prstGeom prst="rect">
            <a:avLst/>
          </a:prstGeom>
          <a:noFill/>
        </p:spPr>
        <p:txBody>
          <a:bodyPr wrap="square" rtlCol="0">
            <a:spAutoFit/>
          </a:bodyPr>
          <a:lstStyle/>
          <a:p>
            <a:r>
              <a:rPr lang="en-US" sz="4000" b="1" i="1" dirty="0" smtClean="0">
                <a:solidFill>
                  <a:srgbClr val="0000FF"/>
                </a:solidFill>
              </a:rPr>
              <a:t>Molecular Dynamics </a:t>
            </a:r>
            <a:endParaRPr lang="en-US" sz="4000" b="1" i="1" dirty="0">
              <a:solidFill>
                <a:srgbClr val="0000FF"/>
              </a:solidFill>
            </a:endParaRPr>
          </a:p>
        </p:txBody>
      </p:sp>
      <p:pic>
        <p:nvPicPr>
          <p:cNvPr id="2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09004" y="1189038"/>
            <a:ext cx="294640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29" name="Group 3"/>
          <p:cNvGrpSpPr>
            <a:grpSpLocks noChangeAspect="1"/>
          </p:cNvGrpSpPr>
          <p:nvPr/>
        </p:nvGrpSpPr>
        <p:grpSpPr bwMode="auto">
          <a:xfrm rot="11226397">
            <a:off x="1023829" y="535083"/>
            <a:ext cx="5508625" cy="3962400"/>
            <a:chOff x="2653" y="935"/>
            <a:chExt cx="4036" cy="2903"/>
          </a:xfrm>
        </p:grpSpPr>
        <p:pic>
          <p:nvPicPr>
            <p:cNvPr id="30" name="Picture 4" descr="tube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23" y="1525"/>
              <a:ext cx="1180" cy="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 descr="tube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484615">
              <a:off x="3284" y="1162"/>
              <a:ext cx="1193" cy="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descr="tube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5240914">
              <a:off x="3132" y="2246"/>
              <a:ext cx="817" cy="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7" descr="tube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4820335">
              <a:off x="2720" y="1683"/>
              <a:ext cx="817"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tube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4820335">
              <a:off x="4376" y="1204"/>
              <a:ext cx="319"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9"/>
            <p:cNvSpPr>
              <a:spLocks noChangeAspect="1" noChangeArrowheads="1"/>
            </p:cNvSpPr>
            <p:nvPr/>
          </p:nvSpPr>
          <p:spPr bwMode="auto">
            <a:xfrm>
              <a:off x="4646" y="2885"/>
              <a:ext cx="591" cy="591"/>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6" name="Oval 10"/>
            <p:cNvSpPr>
              <a:spLocks noChangeAspect="1" noChangeArrowheads="1"/>
            </p:cNvSpPr>
            <p:nvPr/>
          </p:nvSpPr>
          <p:spPr bwMode="auto">
            <a:xfrm>
              <a:off x="2833" y="2746"/>
              <a:ext cx="590" cy="59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7" name="Oval 11"/>
            <p:cNvSpPr>
              <a:spLocks noChangeAspect="1" noChangeArrowheads="1"/>
            </p:cNvSpPr>
            <p:nvPr/>
          </p:nvSpPr>
          <p:spPr bwMode="auto">
            <a:xfrm>
              <a:off x="2650" y="1295"/>
              <a:ext cx="591" cy="592"/>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8" name="Oval 12"/>
            <p:cNvSpPr>
              <a:spLocks noChangeAspect="1" noChangeArrowheads="1"/>
            </p:cNvSpPr>
            <p:nvPr/>
          </p:nvSpPr>
          <p:spPr bwMode="auto">
            <a:xfrm>
              <a:off x="2925" y="935"/>
              <a:ext cx="590" cy="59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39" name="Picture 13"/>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4444990">
              <a:off x="3439" y="588"/>
              <a:ext cx="2736" cy="3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40" name="Oval 14"/>
          <p:cNvSpPr>
            <a:spLocks noChangeAspect="1" noChangeArrowheads="1"/>
          </p:cNvSpPr>
          <p:nvPr/>
        </p:nvSpPr>
        <p:spPr bwMode="auto">
          <a:xfrm>
            <a:off x="7169150" y="3778250"/>
            <a:ext cx="193675" cy="195263"/>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2" name="Text Box 20"/>
          <p:cNvSpPr txBox="1">
            <a:spLocks noChangeArrowheads="1"/>
          </p:cNvSpPr>
          <p:nvPr/>
        </p:nvSpPr>
        <p:spPr bwMode="auto">
          <a:xfrm>
            <a:off x="166861" y="4648200"/>
            <a:ext cx="8588543"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just">
              <a:defRPr/>
            </a:pPr>
            <a:r>
              <a:rPr lang="en-US" sz="2400" dirty="0" smtClean="0"/>
              <a:t>MD is a computational microscope. Understanding </a:t>
            </a:r>
            <a:r>
              <a:rPr lang="en-US" sz="2400" dirty="0"/>
              <a:t>how things work on a detailed </a:t>
            </a:r>
            <a:r>
              <a:rPr lang="en-US" sz="2400" i="1" dirty="0"/>
              <a:t>molecular</a:t>
            </a:r>
            <a:r>
              <a:rPr lang="en-US" sz="2400" dirty="0"/>
              <a:t> level ranging from electronic structures to long-time phase behavior of molecules</a:t>
            </a:r>
          </a:p>
        </p:txBody>
      </p:sp>
      <p:sp>
        <p:nvSpPr>
          <p:cNvPr id="43" name="Text Box 21"/>
          <p:cNvSpPr txBox="1">
            <a:spLocks noChangeArrowheads="1"/>
          </p:cNvSpPr>
          <p:nvPr/>
        </p:nvSpPr>
        <p:spPr bwMode="auto">
          <a:xfrm>
            <a:off x="325438" y="5798130"/>
            <a:ext cx="84248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dirty="0">
                <a:solidFill>
                  <a:srgbClr val="0000FF"/>
                </a:solidFill>
              </a:rPr>
              <a:t>If one understands how things work,</a:t>
            </a:r>
          </a:p>
          <a:p>
            <a:pPr algn="ctr">
              <a:defRPr/>
            </a:pPr>
            <a:r>
              <a:rPr lang="en-US" sz="2400" b="1" dirty="0">
                <a:solidFill>
                  <a:srgbClr val="0000FF"/>
                </a:solidFill>
              </a:rPr>
              <a:t>one can manipulate them!</a:t>
            </a:r>
          </a:p>
        </p:txBody>
      </p:sp>
      <p:cxnSp>
        <p:nvCxnSpPr>
          <p:cNvPr id="45" name="Straight Connector 44"/>
          <p:cNvCxnSpPr/>
          <p:nvPr/>
        </p:nvCxnSpPr>
        <p:spPr>
          <a:xfrm rot="16200000" flipV="1">
            <a:off x="4929161" y="1419271"/>
            <a:ext cx="2603212" cy="226412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10800000" flipV="1">
            <a:off x="3909747" y="3973512"/>
            <a:ext cx="3453079" cy="5857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icky\Documents\Archie-West\Publicity\archiewest_rings-complete-15.jpg"/>
          <p:cNvPicPr>
            <a:picLocks noChangeAspect="1" noChangeArrowheads="1"/>
          </p:cNvPicPr>
          <p:nvPr/>
        </p:nvPicPr>
        <p:blipFill>
          <a:blip r:embed="rId2" cstate="print"/>
          <a:srcRect l="41486"/>
          <a:stretch>
            <a:fillRect/>
          </a:stretch>
        </p:blipFill>
        <p:spPr bwMode="auto">
          <a:xfrm>
            <a:off x="0" y="1200149"/>
            <a:ext cx="4419935" cy="5292223"/>
          </a:xfrm>
          <a:prstGeom prst="rect">
            <a:avLst/>
          </a:prstGeom>
          <a:noFill/>
        </p:spPr>
      </p:pic>
      <p:sp>
        <p:nvSpPr>
          <p:cNvPr id="10" name="TextBox 9"/>
          <p:cNvSpPr txBox="1"/>
          <p:nvPr/>
        </p:nvSpPr>
        <p:spPr>
          <a:xfrm>
            <a:off x="611089" y="1581150"/>
            <a:ext cx="8177078" cy="4893647"/>
          </a:xfrm>
          <a:prstGeom prst="rect">
            <a:avLst/>
          </a:prstGeom>
          <a:noFill/>
        </p:spPr>
        <p:txBody>
          <a:bodyPr wrap="square" rtlCol="0">
            <a:spAutoFit/>
          </a:bodyPr>
          <a:lstStyle/>
          <a:p>
            <a:pPr algn="just"/>
            <a:r>
              <a:rPr lang="en-US" sz="2400" dirty="0" smtClean="0"/>
              <a:t>We would like to simulate bigger and </a:t>
            </a:r>
            <a:r>
              <a:rPr lang="en-US" sz="2400" b="1" dirty="0" smtClean="0">
                <a:solidFill>
                  <a:srgbClr val="0000FF"/>
                </a:solidFill>
              </a:rPr>
              <a:t>bigger systems for the longer timescales </a:t>
            </a:r>
            <a:r>
              <a:rPr lang="en-US" sz="2400" dirty="0" smtClean="0"/>
              <a:t>relevant to the timescales of natural processes. But ….</a:t>
            </a:r>
          </a:p>
          <a:p>
            <a:pPr lvl="1" algn="just">
              <a:buFont typeface="Arial"/>
              <a:buChar char="•"/>
            </a:pPr>
            <a:r>
              <a:rPr lang="en-US" sz="2400" dirty="0" smtClean="0"/>
              <a:t>The bigger system – the longer computation time</a:t>
            </a:r>
          </a:p>
          <a:p>
            <a:pPr lvl="1" algn="just">
              <a:buFont typeface="Arial"/>
              <a:buChar char="•"/>
            </a:pPr>
            <a:r>
              <a:rPr lang="en-US" sz="2400" dirty="0" smtClean="0"/>
              <a:t>The longer simulation timescale – the longer computation time. </a:t>
            </a:r>
          </a:p>
          <a:p>
            <a:pPr lvl="1" algn="just">
              <a:buFont typeface="Arial"/>
              <a:buChar char="•"/>
            </a:pPr>
            <a:r>
              <a:rPr lang="en-US" sz="2400" dirty="0" smtClean="0"/>
              <a:t>Explicit water – the longer computation time</a:t>
            </a:r>
          </a:p>
          <a:p>
            <a:pPr algn="just"/>
            <a:r>
              <a:rPr lang="en-US" sz="2400" dirty="0" smtClean="0"/>
              <a:t>MD simulations are computationally costly, they require hundreds or even millions of CPU years….. </a:t>
            </a:r>
          </a:p>
          <a:p>
            <a:pPr algn="just"/>
            <a:endParaRPr lang="en-US" sz="2400" dirty="0" smtClean="0"/>
          </a:p>
          <a:p>
            <a:pPr algn="just"/>
            <a:r>
              <a:rPr lang="en-US" sz="2400" dirty="0" smtClean="0"/>
              <a:t>There are methods to reduce the computational cost (</a:t>
            </a:r>
            <a:r>
              <a:rPr lang="en-US" sz="2400" dirty="0" err="1" smtClean="0"/>
              <a:t>timestep</a:t>
            </a:r>
            <a:r>
              <a:rPr lang="en-US" sz="2400" dirty="0" smtClean="0"/>
              <a:t>, SHAKE algorithm, cut-offs, PME, implicit solvent and … </a:t>
            </a:r>
            <a:r>
              <a:rPr lang="en-US" sz="2400" b="1" dirty="0" smtClean="0">
                <a:solidFill>
                  <a:srgbClr val="0000FF"/>
                </a:solidFill>
              </a:rPr>
              <a:t>H</a:t>
            </a:r>
            <a:r>
              <a:rPr lang="en-US" sz="2400" dirty="0" smtClean="0"/>
              <a:t>igh </a:t>
            </a:r>
            <a:r>
              <a:rPr lang="en-US" sz="2400" b="1" dirty="0" smtClean="0">
                <a:solidFill>
                  <a:srgbClr val="0000FF"/>
                </a:solidFill>
              </a:rPr>
              <a:t>P</a:t>
            </a:r>
            <a:r>
              <a:rPr lang="en-US" sz="2400" dirty="0" smtClean="0"/>
              <a:t>erformance </a:t>
            </a:r>
            <a:r>
              <a:rPr lang="en-US" sz="2400" b="1" dirty="0" smtClean="0">
                <a:solidFill>
                  <a:srgbClr val="0000FF"/>
                </a:solidFill>
              </a:rPr>
              <a:t>C</a:t>
            </a:r>
            <a:r>
              <a:rPr lang="en-US" sz="2400" dirty="0" smtClean="0"/>
              <a:t>omputers (</a:t>
            </a:r>
            <a:r>
              <a:rPr lang="en-US" sz="2400" b="1" dirty="0" err="1" smtClean="0">
                <a:solidFill>
                  <a:srgbClr val="0000FF"/>
                </a:solidFill>
              </a:rPr>
              <a:t>HPC</a:t>
            </a:r>
            <a:r>
              <a:rPr lang="en-US" sz="2400" dirty="0" err="1" smtClean="0"/>
              <a:t>s</a:t>
            </a:r>
            <a:r>
              <a:rPr lang="en-US" sz="2400" dirty="0" smtClean="0"/>
              <a:t>)</a:t>
            </a:r>
          </a:p>
        </p:txBody>
      </p:sp>
      <p:pic>
        <p:nvPicPr>
          <p:cNvPr id="9" name="Picture 8" descr="archie_logo_small.jpg"/>
          <p:cNvPicPr>
            <a:picLocks noChangeAspect="1"/>
          </p:cNvPicPr>
          <p:nvPr/>
        </p:nvPicPr>
        <p:blipFill>
          <a:blip r:embed="rId3" cstate="print">
            <a:clrChange>
              <a:clrFrom>
                <a:srgbClr val="FFFFFF"/>
              </a:clrFrom>
              <a:clrTo>
                <a:srgbClr val="FFFFFF">
                  <a:alpha val="0"/>
                </a:srgbClr>
              </a:clrTo>
            </a:clrChange>
          </a:blip>
          <a:srcRect r="64754" b="32520"/>
          <a:stretch>
            <a:fillRect/>
          </a:stretch>
        </p:blipFill>
        <p:spPr>
          <a:xfrm>
            <a:off x="166861" y="140345"/>
            <a:ext cx="1439348" cy="1059803"/>
          </a:xfrm>
          <a:prstGeom prst="rect">
            <a:avLst/>
          </a:prstGeom>
        </p:spPr>
      </p:pic>
      <p:sp>
        <p:nvSpPr>
          <p:cNvPr id="13" name="TextBox 12"/>
          <p:cNvSpPr txBox="1"/>
          <p:nvPr/>
        </p:nvSpPr>
        <p:spPr>
          <a:xfrm>
            <a:off x="1875355" y="476250"/>
            <a:ext cx="4881045" cy="707886"/>
          </a:xfrm>
          <a:prstGeom prst="rect">
            <a:avLst/>
          </a:prstGeom>
          <a:noFill/>
        </p:spPr>
        <p:txBody>
          <a:bodyPr wrap="square" rtlCol="0">
            <a:spAutoFit/>
          </a:bodyPr>
          <a:lstStyle/>
          <a:p>
            <a:r>
              <a:rPr lang="en-US" sz="4000" b="1" i="1" dirty="0" smtClean="0">
                <a:solidFill>
                  <a:srgbClr val="0000FF"/>
                </a:solidFill>
              </a:rPr>
              <a:t>MD limitations</a:t>
            </a:r>
            <a:endParaRPr lang="en-US" sz="4000" b="1" i="1" dirty="0">
              <a:solidFill>
                <a:srgbClr val="0000FF"/>
              </a:solidFill>
            </a:endParaRPr>
          </a:p>
        </p:txBody>
      </p:sp>
    </p:spTree>
    <p:extLst>
      <p:ext uri="{BB962C8B-B14F-4D97-AF65-F5344CB8AC3E}">
        <p14:creationId xmlns:p14="http://schemas.microsoft.com/office/powerpoint/2010/main" val="3573867079"/>
      </p:ext>
    </p:extLst>
  </p:cSld>
  <p:clrMapOvr>
    <a:masterClrMapping/>
  </p:clrMapOvr>
  <p:timing>
    <p:tnLst>
      <p:par>
        <p:cTn id="1" dur="indefinite" restart="never" nodeType="tmRoot"/>
      </p:par>
    </p:tnLst>
  </p:timing>
</p:sld>
</file>

<file path=ppt/theme/theme1.xml><?xml version="1.0" encoding="utf-8"?>
<a:theme xmlns:a="http://schemas.openxmlformats.org/drawingml/2006/main" name="roadshow-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roadshow-theme.thmx</Template>
  <TotalTime>63755</TotalTime>
  <Words>2878</Words>
  <Application>Microsoft Office PowerPoint</Application>
  <PresentationFormat>On-screen Show (4:3)</PresentationFormat>
  <Paragraphs>307</Paragraphs>
  <Slides>50</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roadshow-theme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Strathclyde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Maxim Fedorov</dc:creator>
  <cp:lastModifiedBy>karina</cp:lastModifiedBy>
  <cp:revision>307</cp:revision>
  <cp:lastPrinted>2012-11-05T14:27:21Z</cp:lastPrinted>
  <dcterms:created xsi:type="dcterms:W3CDTF">2013-01-25T11:34:19Z</dcterms:created>
  <dcterms:modified xsi:type="dcterms:W3CDTF">2013-02-19T15:50:34Z</dcterms:modified>
</cp:coreProperties>
</file>